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4" r:id="rId2"/>
  </p:sldMasterIdLst>
  <p:notesMasterIdLst>
    <p:notesMasterId r:id="rId14"/>
  </p:notesMasterIdLst>
  <p:sldIdLst>
    <p:sldId id="275" r:id="rId3"/>
    <p:sldId id="276" r:id="rId4"/>
    <p:sldId id="266" r:id="rId5"/>
    <p:sldId id="267" r:id="rId6"/>
    <p:sldId id="274" r:id="rId7"/>
    <p:sldId id="278" r:id="rId8"/>
    <p:sldId id="279" r:id="rId9"/>
    <p:sldId id="277" r:id="rId10"/>
    <p:sldId id="282" r:id="rId11"/>
    <p:sldId id="283" r:id="rId12"/>
    <p:sldId id="281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8" autoAdjust="0"/>
    <p:restoredTop sz="94675" autoAdjust="0"/>
  </p:normalViewPr>
  <p:slideViewPr>
    <p:cSldViewPr>
      <p:cViewPr varScale="1">
        <p:scale>
          <a:sx n="69" d="100"/>
          <a:sy n="69" d="100"/>
        </p:scale>
        <p:origin x="148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18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34240-792C-4A15-A4DA-ECC77824CBEA}" type="datetimeFigureOut">
              <a:rPr lang="fr-FR" smtClean="0"/>
              <a:pPr/>
              <a:t>17/05/2017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30215-3FA9-40AF-BE64-FC276CC61E3C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8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 smtClean="0"/>
              <a:t>Ways</a:t>
            </a:r>
            <a:r>
              <a:rPr lang="it-IT" dirty="0" smtClean="0"/>
              <a:t> </a:t>
            </a:r>
            <a:r>
              <a:rPr lang="it-IT" dirty="0" err="1" smtClean="0"/>
              <a:t>ahead</a:t>
            </a:r>
            <a:r>
              <a:rPr lang="it-IT" dirty="0" smtClean="0"/>
              <a:t>: </a:t>
            </a:r>
            <a:r>
              <a:rPr lang="it-IT" dirty="0" err="1" smtClean="0"/>
              <a:t>keeping</a:t>
            </a:r>
            <a:r>
              <a:rPr lang="it-IT" dirty="0" smtClean="0"/>
              <a:t> the </a:t>
            </a:r>
            <a:r>
              <a:rPr lang="it-IT" dirty="0" err="1" smtClean="0"/>
              <a:t>present</a:t>
            </a:r>
            <a:r>
              <a:rPr lang="it-IT" dirty="0" smtClean="0"/>
              <a:t> </a:t>
            </a:r>
            <a:r>
              <a:rPr lang="it-IT" dirty="0" err="1" smtClean="0"/>
              <a:t>observational</a:t>
            </a:r>
            <a:r>
              <a:rPr lang="it-IT" dirty="0" smtClean="0"/>
              <a:t> </a:t>
            </a:r>
            <a:r>
              <a:rPr lang="it-IT" dirty="0" err="1" smtClean="0"/>
              <a:t>capabilitis</a:t>
            </a:r>
            <a:r>
              <a:rPr lang="it-IT" dirty="0" smtClean="0"/>
              <a:t> and </a:t>
            </a:r>
            <a:r>
              <a:rPr lang="it-IT" dirty="0" err="1" smtClean="0"/>
              <a:t>encouraging</a:t>
            </a:r>
            <a:r>
              <a:rPr lang="it-IT" dirty="0" smtClean="0"/>
              <a:t> </a:t>
            </a:r>
            <a:r>
              <a:rPr lang="it-IT" dirty="0" err="1" smtClean="0"/>
              <a:t>transnational</a:t>
            </a:r>
            <a:r>
              <a:rPr lang="it-IT" dirty="0" smtClean="0"/>
              <a:t> </a:t>
            </a:r>
            <a:r>
              <a:rPr lang="it-IT" dirty="0" err="1" smtClean="0"/>
              <a:t>access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novel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platforms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as</a:t>
            </a:r>
            <a:r>
              <a:rPr lang="it-IT" baseline="0" dirty="0" smtClean="0"/>
              <a:t> the UAS GH,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would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allow</a:t>
            </a:r>
            <a:r>
              <a:rPr lang="it-IT" baseline="0" dirty="0" smtClean="0"/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follow the diurnal variation of chemical species  and clouds, can rapidly deploy new instruments with space-time coverage comparable to space-borne ones,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thus becoming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complementary and competitive with satellites. Allow deployment in otherwise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unaccessible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regions (where the deepest convection occurs – central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africa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in remote sites in Antarctica).</a:t>
            </a:r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05F1C-7059-44AB-91BC-118ECCE10EF1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Edit </a:t>
            </a:r>
            <a:r>
              <a:rPr lang="fr-FR" dirty="0" err="1" smtClean="0"/>
              <a:t>Title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r-FR" dirty="0" smtClean="0"/>
              <a:t>Edit the </a:t>
            </a:r>
            <a:r>
              <a:rPr lang="fr-FR" dirty="0" err="1" smtClean="0"/>
              <a:t>text</a:t>
            </a:r>
            <a:endParaRPr lang="fr-FR" dirty="0" smtClean="0"/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0628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Edit </a:t>
            </a:r>
            <a:r>
              <a:rPr lang="fr-FR" dirty="0" err="1" smtClean="0"/>
              <a:t>Title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r-FR" dirty="0" smtClean="0"/>
              <a:t>Edit the </a:t>
            </a:r>
            <a:r>
              <a:rPr lang="fr-FR" dirty="0" err="1" smtClean="0"/>
              <a:t>text</a:t>
            </a:r>
            <a:endParaRPr lang="fr-FR" dirty="0" smtClean="0"/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9023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Edit </a:t>
            </a:r>
            <a:r>
              <a:rPr lang="fr-FR" dirty="0" err="1" smtClean="0"/>
              <a:t>Title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Edit the </a:t>
            </a:r>
            <a:r>
              <a:rPr lang="fr-FR" dirty="0" err="1" smtClean="0"/>
              <a:t>text</a:t>
            </a:r>
            <a:endParaRPr lang="fr-FR" dirty="0" smtClean="0"/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AB68A-3B71-447A-AE03-B3B453F7EE7E}" type="datetimeFigureOut">
              <a:rPr lang="fr-FR" smtClean="0"/>
              <a:pPr/>
              <a:t>17/05/2017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6529F-19BD-4CDD-AA22-F4B651CF3F9D}" type="slidenum">
              <a:rPr lang="fr-FR" smtClean="0"/>
              <a:pPr/>
              <a:t>‹N›</a:t>
            </a:fld>
            <a:endParaRPr lang="fr-FR"/>
          </a:p>
        </p:txBody>
      </p:sp>
      <p:pic>
        <p:nvPicPr>
          <p:cNvPr id="7" name="Picture 2" descr="C:\Users\diarral\Desktop\EUFAR2_Newsletter_12.12.14_after_revised\EUFAR2_Newsletter_12.12.14_after_revised\files\botto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3" r="-6950"/>
          <a:stretch/>
        </p:blipFill>
        <p:spPr bwMode="auto">
          <a:xfrm>
            <a:off x="584" y="5851115"/>
            <a:ext cx="9828000" cy="100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E:\EUFAR2\Dissemination\Pictures\Logos\logo_EUFAR_FP7_transparent_2216x150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89239"/>
            <a:ext cx="1708464" cy="116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411760" y="5851115"/>
            <a:ext cx="6732240" cy="72008"/>
          </a:xfrm>
          <a:prstGeom prst="rect">
            <a:avLst/>
          </a:prstGeom>
          <a:solidFill>
            <a:srgbClr val="00B0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4882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112000"/>
        <a:buFontTx/>
        <a:buBlip>
          <a:blip r:embed="rId5"/>
        </a:buBlip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q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Edit </a:t>
            </a:r>
            <a:r>
              <a:rPr lang="fr-FR" dirty="0" err="1" smtClean="0"/>
              <a:t>Title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Edit the </a:t>
            </a:r>
            <a:r>
              <a:rPr lang="fr-FR" dirty="0" err="1" smtClean="0"/>
              <a:t>text</a:t>
            </a:r>
            <a:endParaRPr lang="fr-FR" dirty="0" smtClean="0"/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AB68A-3B71-447A-AE03-B3B453F7EE7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17/05/2017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6529F-19BD-4CDD-AA22-F4B651CF3F9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diarral\Desktop\EUFAR2_Newsletter_12.12.14_after_revised\EUFAR2_Newsletter_12.12.14_after_revised\files\botto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3" r="-6950"/>
          <a:stretch/>
        </p:blipFill>
        <p:spPr bwMode="auto">
          <a:xfrm>
            <a:off x="584" y="5851115"/>
            <a:ext cx="9828000" cy="100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E:\EUFAR2\Dissemination\Pictures\Logos\logo_EUFAR_FP7_transparent_2216x150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89239"/>
            <a:ext cx="1708464" cy="116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411760" y="5851115"/>
            <a:ext cx="6732240" cy="72008"/>
          </a:xfrm>
          <a:prstGeom prst="rect">
            <a:avLst/>
          </a:prstGeom>
          <a:solidFill>
            <a:srgbClr val="00B0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38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112000"/>
        <a:buFontTx/>
        <a:buBlip>
          <a:blip r:embed="rId5"/>
        </a:buBlip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q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eufar.net/cms/user-needs-survey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altLang="de-DE" dirty="0" smtClean="0"/>
              <a:t>EUFAR2 </a:t>
            </a:r>
            <a:br>
              <a:rPr lang="en-GB" altLang="de-DE" dirty="0" smtClean="0"/>
            </a:br>
            <a:r>
              <a:rPr lang="en-GB" altLang="de-DE" dirty="0" smtClean="0"/>
              <a:t>Stratospheric Airborne Science</a:t>
            </a:r>
            <a:br>
              <a:rPr lang="en-GB" altLang="de-DE" dirty="0" smtClean="0"/>
            </a:br>
            <a:r>
              <a:rPr lang="en-GB" altLang="de-DE" dirty="0" smtClean="0"/>
              <a:t>workshop</a:t>
            </a:r>
            <a:endParaRPr lang="fr-FR" dirty="0"/>
          </a:p>
        </p:txBody>
      </p:sp>
      <p:sp>
        <p:nvSpPr>
          <p:cNvPr id="7" name="Titre 2"/>
          <p:cNvSpPr txBox="1">
            <a:spLocks/>
          </p:cNvSpPr>
          <p:nvPr/>
        </p:nvSpPr>
        <p:spPr>
          <a:xfrm>
            <a:off x="467544" y="4653136"/>
            <a:ext cx="8229600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de-DE" dirty="0" smtClean="0"/>
              <a:t>Rome 4-5 May 2017 </a:t>
            </a:r>
            <a:br>
              <a:rPr lang="en-GB" altLang="de-DE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521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Water </a:t>
            </a:r>
            <a:r>
              <a:rPr lang="it-IT" dirty="0" err="1" smtClean="0"/>
              <a:t>Cycle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dirty="0"/>
              <a:t>Precipitation is the key physical process that links weather, hydrological cycle and climate. </a:t>
            </a:r>
          </a:p>
          <a:p>
            <a:r>
              <a:rPr lang="en-US" sz="1700" dirty="0"/>
              <a:t>Assess the ability of different types of particles to act as CCN and IN as a function of their size, origin and air mass history</a:t>
            </a:r>
          </a:p>
          <a:p>
            <a:r>
              <a:rPr lang="en-US" sz="1700" dirty="0"/>
              <a:t>Assess the influence of anthropogenic aerosol on cloud microstructure in different areas</a:t>
            </a:r>
          </a:p>
          <a:p>
            <a:r>
              <a:rPr lang="en-US" sz="1700" dirty="0"/>
              <a:t>To study the nature and development of hazardous storms </a:t>
            </a:r>
          </a:p>
          <a:p>
            <a:r>
              <a:rPr lang="en-US" sz="1700" dirty="0"/>
              <a:t>To quantify the role of snowfall in the water cycle at high latitudes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123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2771800" y="0"/>
            <a:ext cx="33698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4400" dirty="0" err="1" smtClean="0"/>
              <a:t>Ways</a:t>
            </a:r>
            <a:r>
              <a:rPr lang="it-IT" sz="4400" dirty="0" smtClean="0"/>
              <a:t> </a:t>
            </a:r>
            <a:r>
              <a:rPr lang="it-IT" sz="4400" dirty="0" err="1" smtClean="0"/>
              <a:t>ahead…</a:t>
            </a:r>
            <a:endParaRPr lang="it-IT" sz="4400" dirty="0" smtClean="0"/>
          </a:p>
        </p:txBody>
      </p:sp>
      <p:sp>
        <p:nvSpPr>
          <p:cNvPr id="10" name="Rettangolo 9"/>
          <p:cNvSpPr/>
          <p:nvPr/>
        </p:nvSpPr>
        <p:spPr>
          <a:xfrm>
            <a:off x="539552" y="836712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i="1" dirty="0" err="1" smtClean="0"/>
              <a:t>Maintaining</a:t>
            </a:r>
            <a:r>
              <a:rPr lang="fr-FR" sz="2400" b="1" i="1" dirty="0" smtClean="0"/>
              <a:t> the </a:t>
            </a:r>
            <a:r>
              <a:rPr lang="fr-FR" sz="2400" b="1" i="1" dirty="0" err="1" smtClean="0"/>
              <a:t>capability</a:t>
            </a:r>
            <a:r>
              <a:rPr lang="fr-FR" sz="2400" b="1" i="1" dirty="0" smtClean="0"/>
              <a:t> for </a:t>
            </a:r>
            <a:r>
              <a:rPr lang="fr-FR" sz="2400" b="1" i="1" dirty="0" err="1" smtClean="0"/>
              <a:t>stratospheric</a:t>
            </a:r>
            <a:r>
              <a:rPr lang="fr-FR" sz="2400" b="1" i="1" dirty="0" smtClean="0"/>
              <a:t> </a:t>
            </a:r>
            <a:r>
              <a:rPr lang="fr-FR" sz="2400" b="1" i="1" dirty="0" err="1" smtClean="0"/>
              <a:t>airborne</a:t>
            </a:r>
            <a:r>
              <a:rPr lang="fr-FR" sz="2400" b="1" i="1" dirty="0" smtClean="0"/>
              <a:t> </a:t>
            </a:r>
            <a:r>
              <a:rPr lang="fr-FR" sz="2400" b="1" i="1" dirty="0" err="1" smtClean="0"/>
              <a:t>research</a:t>
            </a:r>
            <a:endParaRPr lang="it-IT" sz="2400" dirty="0"/>
          </a:p>
        </p:txBody>
      </p:sp>
      <p:grpSp>
        <p:nvGrpSpPr>
          <p:cNvPr id="11" name="Gruppieren 9"/>
          <p:cNvGrpSpPr>
            <a:grpSpLocks/>
          </p:cNvGrpSpPr>
          <p:nvPr/>
        </p:nvGrpSpPr>
        <p:grpSpPr bwMode="auto">
          <a:xfrm>
            <a:off x="827584" y="1556792"/>
            <a:ext cx="7526338" cy="1989137"/>
            <a:chOff x="1330712" y="4545013"/>
            <a:chExt cx="7526420" cy="1989042"/>
          </a:xfrm>
        </p:grpSpPr>
        <p:pic>
          <p:nvPicPr>
            <p:cNvPr id="12" name="Grafik 6" descr="M55_Troccinox.jpg"/>
            <p:cNvPicPr>
              <a:picLocks noChangeAspect="1"/>
            </p:cNvPicPr>
            <p:nvPr/>
          </p:nvPicPr>
          <p:blipFill>
            <a:blip r:embed="rId3" cstate="print"/>
            <a:srcRect t="33083" b="30077"/>
            <a:stretch>
              <a:fillRect/>
            </a:stretch>
          </p:blipFill>
          <p:spPr bwMode="auto">
            <a:xfrm>
              <a:off x="1476375" y="4545013"/>
              <a:ext cx="7297738" cy="1979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feld 8"/>
            <p:cNvSpPr txBox="1"/>
            <p:nvPr/>
          </p:nvSpPr>
          <p:spPr>
            <a:xfrm>
              <a:off x="1330712" y="4564062"/>
              <a:ext cx="7526420" cy="19699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de-DE" sz="2600" b="1" dirty="0">
                  <a:solidFill>
                    <a:schemeClr val="accent6">
                      <a:lumMod val="75000"/>
                    </a:schemeClr>
                  </a:solidFill>
                </a:rPr>
                <a:t>M55-Geophysica</a:t>
              </a:r>
            </a:p>
            <a:p>
              <a:pPr algn="ctr">
                <a:defRPr/>
              </a:pPr>
              <a:endParaRPr lang="de-DE" sz="2400" b="1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pPr algn="ctr">
                <a:defRPr/>
              </a:pPr>
              <a:endParaRPr lang="de-DE" sz="2400" b="1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pPr algn="ctr">
                <a:defRPr/>
              </a:pPr>
              <a:endParaRPr lang="de-DE" sz="2400" b="1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pPr algn="ctr">
                <a:defRPr/>
              </a:pPr>
              <a:r>
                <a:rPr lang="de-DE" sz="2400" b="1" dirty="0">
                  <a:solidFill>
                    <a:schemeClr val="accent6">
                      <a:lumMod val="75000"/>
                    </a:schemeClr>
                  </a:solidFill>
                </a:rPr>
                <a:t>The </a:t>
              </a:r>
              <a:r>
                <a:rPr lang="de-DE" sz="2400" b="1" i="1" dirty="0" err="1">
                  <a:solidFill>
                    <a:schemeClr val="accent6">
                      <a:lumMod val="75000"/>
                    </a:schemeClr>
                  </a:solidFill>
                </a:rPr>
                <a:t>one</a:t>
              </a:r>
              <a:r>
                <a:rPr lang="de-DE" sz="2400" b="1" i="1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de-DE" sz="2400" b="1" i="1" dirty="0" err="1">
                  <a:solidFill>
                    <a:schemeClr val="accent6">
                      <a:lumMod val="75000"/>
                    </a:schemeClr>
                  </a:solidFill>
                </a:rPr>
                <a:t>and</a:t>
              </a:r>
              <a:r>
                <a:rPr lang="de-DE" sz="2400" b="1" i="1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de-DE" sz="2400" b="1" i="1" dirty="0" err="1">
                  <a:solidFill>
                    <a:schemeClr val="accent6">
                      <a:lumMod val="75000"/>
                    </a:schemeClr>
                  </a:solidFill>
                </a:rPr>
                <a:t>only</a:t>
              </a:r>
              <a:r>
                <a:rPr lang="de-DE" sz="2400" b="1" i="1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de-DE" sz="2400" b="1" dirty="0">
                  <a:solidFill>
                    <a:schemeClr val="accent6">
                      <a:lumMod val="75000"/>
                    </a:schemeClr>
                  </a:solidFill>
                </a:rPr>
                <a:t>European </a:t>
              </a:r>
              <a:r>
                <a:rPr lang="de-DE" sz="2400" b="1" dirty="0" err="1">
                  <a:solidFill>
                    <a:schemeClr val="accent6">
                      <a:lumMod val="75000"/>
                    </a:schemeClr>
                  </a:solidFill>
                </a:rPr>
                <a:t>stratospheric</a:t>
              </a:r>
              <a:r>
                <a:rPr lang="de-DE" sz="2400" b="1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de-DE" sz="2400" b="1" dirty="0" err="1">
                  <a:solidFill>
                    <a:schemeClr val="accent6">
                      <a:lumMod val="75000"/>
                    </a:schemeClr>
                  </a:solidFill>
                </a:rPr>
                <a:t>aircraft</a:t>
              </a:r>
              <a:endParaRPr lang="de-DE" sz="2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14" name="Rettangolo 13"/>
          <p:cNvSpPr/>
          <p:nvPr/>
        </p:nvSpPr>
        <p:spPr>
          <a:xfrm>
            <a:off x="791072" y="3645024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i="1" dirty="0" err="1" smtClean="0"/>
              <a:t>Accessing</a:t>
            </a:r>
            <a:r>
              <a:rPr lang="fr-FR" sz="2400" b="1" i="1" dirty="0" smtClean="0"/>
              <a:t> new, </a:t>
            </a:r>
            <a:r>
              <a:rPr lang="fr-FR" sz="2400" b="1" i="1" dirty="0" err="1" smtClean="0"/>
              <a:t>existing</a:t>
            </a:r>
            <a:r>
              <a:rPr lang="fr-FR" sz="2400" b="1" i="1" dirty="0" smtClean="0"/>
              <a:t> and </a:t>
            </a:r>
            <a:r>
              <a:rPr lang="fr-FR" sz="2400" b="1" i="1" dirty="0" err="1" smtClean="0"/>
              <a:t>foreseen</a:t>
            </a:r>
            <a:r>
              <a:rPr lang="fr-FR" sz="2400" b="1" i="1" dirty="0" smtClean="0"/>
              <a:t> </a:t>
            </a:r>
            <a:r>
              <a:rPr lang="fr-FR" sz="2400" b="1" i="1" dirty="0" err="1" smtClean="0"/>
              <a:t>platforms</a:t>
            </a:r>
            <a:endParaRPr lang="it-IT" sz="2400" dirty="0"/>
          </a:p>
        </p:txBody>
      </p:sp>
      <p:pic>
        <p:nvPicPr>
          <p:cNvPr id="4098" name="Picture 2" descr="global hawk in flight with glopac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149080"/>
            <a:ext cx="3456384" cy="24340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248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Rationale</a:t>
            </a:r>
            <a:r>
              <a:rPr lang="it-IT" dirty="0" smtClean="0"/>
              <a:t> and </a:t>
            </a:r>
            <a:r>
              <a:rPr lang="it-IT" dirty="0" err="1" smtClean="0"/>
              <a:t>Outcomes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The EUFAR </a:t>
            </a:r>
            <a:r>
              <a:rPr lang="it-IT" dirty="0" err="1" smtClean="0"/>
              <a:t>Questionnaire</a:t>
            </a:r>
            <a:endParaRPr lang="it-IT" dirty="0" smtClean="0"/>
          </a:p>
          <a:p>
            <a:r>
              <a:rPr lang="it-IT" dirty="0" smtClean="0"/>
              <a:t>The </a:t>
            </a:r>
            <a:r>
              <a:rPr lang="it-IT" dirty="0" err="1" smtClean="0"/>
              <a:t>research</a:t>
            </a:r>
            <a:r>
              <a:rPr lang="it-IT" dirty="0" smtClean="0"/>
              <a:t> </a:t>
            </a:r>
            <a:r>
              <a:rPr lang="it-IT" dirty="0" err="1" smtClean="0"/>
              <a:t>topic</a:t>
            </a:r>
            <a:endParaRPr lang="it-IT" dirty="0" smtClean="0"/>
          </a:p>
          <a:p>
            <a:r>
              <a:rPr lang="it-IT" dirty="0" smtClean="0"/>
              <a:t>The </a:t>
            </a:r>
            <a:r>
              <a:rPr lang="it-IT" dirty="0" err="1" smtClean="0"/>
              <a:t>availability</a:t>
            </a:r>
            <a:r>
              <a:rPr lang="it-IT" dirty="0" smtClean="0"/>
              <a:t> of </a:t>
            </a:r>
            <a:r>
              <a:rPr lang="it-IT" dirty="0" err="1" smtClean="0"/>
              <a:t>platforms</a:t>
            </a:r>
            <a:endParaRPr lang="it-IT" dirty="0" smtClean="0"/>
          </a:p>
          <a:p>
            <a:r>
              <a:rPr lang="en-US" dirty="0" smtClean="0"/>
              <a:t>Recommendations on how to continue stratospheric airborne research in the coming decade</a:t>
            </a: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12061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de-DE" dirty="0" smtClean="0"/>
              <a:t>Goals of the Questionnaire</a:t>
            </a:r>
          </a:p>
        </p:txBody>
      </p:sp>
      <p:sp>
        <p:nvSpPr>
          <p:cNvPr id="11267" name="Espace réservé du contenu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4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lang="en-US" altLang="de-DE" dirty="0" smtClean="0">
                <a:solidFill>
                  <a:srgbClr val="376092"/>
                </a:solidFill>
              </a:rPr>
              <a:t>To evaluate the capability of the existing fleet in response to the scientific needs. </a:t>
            </a:r>
          </a:p>
          <a:p>
            <a:pPr lvl="1">
              <a:defRPr/>
            </a:pPr>
            <a:r>
              <a:rPr lang="en-US" altLang="de-DE" dirty="0" smtClean="0">
                <a:solidFill>
                  <a:srgbClr val="376092"/>
                </a:solidFill>
              </a:rPr>
              <a:t>To provide directions for enhancing the capability of the fleet. </a:t>
            </a:r>
          </a:p>
          <a:p>
            <a:pPr lvl="1">
              <a:defRPr/>
            </a:pPr>
            <a:r>
              <a:rPr lang="en-US" altLang="de-DE" dirty="0" smtClean="0">
                <a:solidFill>
                  <a:srgbClr val="376092"/>
                </a:solidFill>
              </a:rPr>
              <a:t>To outline strategies for the long-term development of the fleet.</a:t>
            </a:r>
          </a:p>
          <a:p>
            <a:pPr lvl="1">
              <a:defRPr/>
            </a:pPr>
            <a:r>
              <a:rPr lang="en-US" altLang="de-DE" dirty="0" smtClean="0">
                <a:solidFill>
                  <a:srgbClr val="376092"/>
                </a:solidFill>
              </a:rPr>
              <a:t>To define forthcoming challenges in airborne research.</a:t>
            </a:r>
          </a:p>
        </p:txBody>
      </p:sp>
    </p:spTree>
    <p:extLst>
      <p:ext uri="{BB962C8B-B14F-4D97-AF65-F5344CB8AC3E}">
        <p14:creationId xmlns:p14="http://schemas.microsoft.com/office/powerpoint/2010/main" val="369282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0" y="1557338"/>
            <a:ext cx="8686800" cy="4525962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lang="en-US" dirty="0" smtClean="0">
                <a:solidFill>
                  <a:srgbClr val="376092"/>
                </a:solidFill>
              </a:rPr>
              <a:t>Questionnaire on-line from 20 November 2014 to 20 January 2015 </a:t>
            </a:r>
          </a:p>
          <a:p>
            <a:pPr lvl="1">
              <a:defRPr/>
            </a:pPr>
            <a:r>
              <a:rPr lang="en-US" dirty="0" smtClean="0">
                <a:solidFill>
                  <a:srgbClr val="376092"/>
                </a:solidFill>
              </a:rPr>
              <a:t>Invitation sent to everyone in the EUFAR mailing lists, and relevant European geoscience research Institutions</a:t>
            </a:r>
          </a:p>
          <a:p>
            <a:pPr lvl="1">
              <a:defRPr/>
            </a:pPr>
            <a:r>
              <a:rPr lang="en-US" dirty="0" smtClean="0">
                <a:solidFill>
                  <a:srgbClr val="376092"/>
                </a:solidFill>
              </a:rPr>
              <a:t>More than 150 responders</a:t>
            </a:r>
          </a:p>
          <a:p>
            <a:pPr lvl="1">
              <a:defRPr/>
            </a:pPr>
            <a:r>
              <a:rPr lang="en-US" dirty="0" err="1" smtClean="0"/>
              <a:t>Reccommendations</a:t>
            </a:r>
            <a:r>
              <a:rPr lang="en-US" dirty="0" smtClean="0"/>
              <a:t>: Focus on smaller number of high capability aircraft; common data standards; need for a common scientific European aircraft</a:t>
            </a:r>
            <a:endParaRPr lang="fr-FR" dirty="0"/>
          </a:p>
          <a:p>
            <a:pPr marL="457200" lvl="1" indent="0">
              <a:buFontTx/>
              <a:buNone/>
              <a:defRPr/>
            </a:pPr>
            <a:endParaRPr lang="fr-FR" dirty="0"/>
          </a:p>
        </p:txBody>
      </p:sp>
      <p:sp>
        <p:nvSpPr>
          <p:cNvPr id="7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altLang="de-DE" dirty="0" smtClean="0"/>
              <a:t>Feedbacks and </a:t>
            </a:r>
            <a:r>
              <a:rPr lang="fr-FR" altLang="de-DE" dirty="0" err="1" smtClean="0"/>
              <a:t>results</a:t>
            </a:r>
            <a:endParaRPr lang="fr-FR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156576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it-IT" dirty="0" err="1" smtClean="0"/>
              <a:t>Questionnaire</a:t>
            </a:r>
            <a:r>
              <a:rPr lang="it-IT" dirty="0" smtClean="0"/>
              <a:t> Report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4581128"/>
            <a:ext cx="9144000" cy="14730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The questionnaire and the results can be accessed here: </a:t>
            </a:r>
            <a:r>
              <a:rPr lang="en-US" dirty="0" smtClean="0">
                <a:hlinkClick r:id="rId2"/>
              </a:rPr>
              <a:t>http://eufar.net/cms/user-needs-survey/</a:t>
            </a:r>
            <a:r>
              <a:rPr lang="en-US" dirty="0" smtClean="0"/>
              <a:t> </a:t>
            </a:r>
            <a:endParaRPr lang="it-IT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24560"/>
            <a:ext cx="9180512" cy="105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348880"/>
            <a:ext cx="592922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it-IT" dirty="0" err="1" smtClean="0"/>
              <a:t>Transport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dirty="0">
                <a:solidFill>
                  <a:srgbClr val="4F81BD">
                    <a:lumMod val="75000"/>
                  </a:srgbClr>
                </a:solidFill>
              </a:rPr>
              <a:t>Measure the </a:t>
            </a:r>
            <a:r>
              <a:rPr lang="en-US" b="1" dirty="0" smtClean="0">
                <a:solidFill>
                  <a:srgbClr val="4F81BD">
                    <a:lumMod val="75000"/>
                  </a:srgbClr>
                </a:solidFill>
              </a:rPr>
              <a:t>Distribution </a:t>
            </a:r>
            <a:r>
              <a:rPr lang="en-US" b="1" dirty="0">
                <a:solidFill>
                  <a:srgbClr val="4F81BD">
                    <a:lumMod val="75000"/>
                  </a:srgbClr>
                </a:solidFill>
              </a:rPr>
              <a:t>of long lived </a:t>
            </a:r>
            <a:r>
              <a:rPr lang="en-US" b="1" dirty="0" smtClean="0">
                <a:solidFill>
                  <a:srgbClr val="4F81BD">
                    <a:lumMod val="75000"/>
                  </a:srgbClr>
                </a:solidFill>
              </a:rPr>
              <a:t>species, </a:t>
            </a:r>
            <a:r>
              <a:rPr lang="en-US" dirty="0" smtClean="0">
                <a:solidFill>
                  <a:srgbClr val="4F81BD">
                    <a:lumMod val="75000"/>
                  </a:srgbClr>
                </a:solidFill>
              </a:rPr>
              <a:t>controlled </a:t>
            </a:r>
            <a:r>
              <a:rPr lang="en-US" dirty="0">
                <a:solidFill>
                  <a:srgbClr val="4F81BD">
                    <a:lumMod val="75000"/>
                  </a:srgbClr>
                </a:solidFill>
              </a:rPr>
              <a:t>by wave-driven circulation and quasi-horizontal mixing, which is weaker in mixing barrier regions. (both processes are linked to wave activity, thus varying with height and season.) Processes to be studied </a:t>
            </a:r>
            <a:r>
              <a:rPr lang="en-US" b="1" dirty="0">
                <a:solidFill>
                  <a:srgbClr val="4F81BD">
                    <a:lumMod val="75000"/>
                  </a:srgbClr>
                </a:solidFill>
              </a:rPr>
              <a:t>are tropical ascent, mixing between tropics and </a:t>
            </a:r>
            <a:r>
              <a:rPr lang="en-US" b="1" dirty="0" err="1">
                <a:solidFill>
                  <a:srgbClr val="4F81BD">
                    <a:lumMod val="75000"/>
                  </a:srgbClr>
                </a:solidFill>
              </a:rPr>
              <a:t>extratropics</a:t>
            </a:r>
            <a:r>
              <a:rPr lang="en-US" b="1" dirty="0">
                <a:solidFill>
                  <a:srgbClr val="4F81BD">
                    <a:lumMod val="75000"/>
                  </a:srgbClr>
                </a:solidFill>
              </a:rPr>
              <a:t>, descent and isolation of the polar vortex</a:t>
            </a:r>
            <a:r>
              <a:rPr lang="en-US" dirty="0">
                <a:solidFill>
                  <a:srgbClr val="4F81BD">
                    <a:lumMod val="75000"/>
                  </a:srgbClr>
                </a:solidFill>
              </a:rPr>
              <a:t>.</a:t>
            </a:r>
          </a:p>
          <a:p>
            <a:endParaRPr lang="en-US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/>
              <a:t>Measure the </a:t>
            </a:r>
            <a:r>
              <a:rPr lang="en-US" b="1" dirty="0">
                <a:solidFill>
                  <a:srgbClr val="4F81BD">
                    <a:lumMod val="75000"/>
                  </a:srgbClr>
                </a:solidFill>
              </a:rPr>
              <a:t>Tropical Ascent Rate</a:t>
            </a:r>
            <a:r>
              <a:rPr lang="en-US" dirty="0" smtClean="0"/>
              <a:t>: </a:t>
            </a:r>
            <a:r>
              <a:rPr lang="en-US" dirty="0"/>
              <a:t>Most air enters stratosphere in the tropics: it is thus a critical region. Air there slowly ascent with limited horizontal mixing (evidence is the vertically propagating signal of CPT temperature in WV mixing ratio: the “tape recorder”). “Mean age” is the time elapsed since a stratospheric air parcel has been last in contact with the troposphere. It is computed from conserved tracers with known tropospheric trends (CO2, SF6). </a:t>
            </a:r>
            <a:r>
              <a:rPr lang="en-US" b="1" dirty="0"/>
              <a:t>Measurements are needed to quantitatively evaluate model representations of the circulation and mixing</a:t>
            </a:r>
            <a:r>
              <a:rPr lang="en-US" dirty="0"/>
              <a:t>. Age gradients depends only on tropical ascent rate. The difference  in mean age between tropics and </a:t>
            </a:r>
            <a:r>
              <a:rPr lang="en-US" dirty="0" err="1"/>
              <a:t>midlatitudes</a:t>
            </a:r>
            <a:r>
              <a:rPr lang="en-US" dirty="0"/>
              <a:t> can assess tropical ascent.</a:t>
            </a:r>
          </a:p>
          <a:p>
            <a:endParaRPr lang="en-US" dirty="0"/>
          </a:p>
          <a:p>
            <a:pPr lvl="0"/>
            <a:r>
              <a:rPr lang="en-US" b="1" dirty="0"/>
              <a:t>Assess </a:t>
            </a:r>
            <a:r>
              <a:rPr lang="en-US" b="1" dirty="0" smtClean="0"/>
              <a:t>Mixing </a:t>
            </a:r>
            <a:r>
              <a:rPr lang="en-US" b="1" dirty="0"/>
              <a:t>and STE </a:t>
            </a:r>
            <a:r>
              <a:rPr lang="en-US" dirty="0">
                <a:solidFill>
                  <a:srgbClr val="4F81BD">
                    <a:lumMod val="75000"/>
                  </a:srgbClr>
                </a:solidFill>
              </a:rPr>
              <a:t>in the tropics, to influence the stratosphere as a whole, and in the </a:t>
            </a:r>
            <a:r>
              <a:rPr lang="en-US" dirty="0" err="1">
                <a:solidFill>
                  <a:srgbClr val="4F81BD">
                    <a:lumMod val="75000"/>
                  </a:srgbClr>
                </a:solidFill>
              </a:rPr>
              <a:t>extratropic</a:t>
            </a:r>
            <a:r>
              <a:rPr lang="en-US" dirty="0">
                <a:solidFill>
                  <a:srgbClr val="4F81BD">
                    <a:lumMod val="75000"/>
                  </a:srgbClr>
                </a:solidFill>
              </a:rPr>
              <a:t> connected to tropopause folds and frontal </a:t>
            </a:r>
            <a:r>
              <a:rPr lang="en-US" dirty="0" smtClean="0">
                <a:solidFill>
                  <a:srgbClr val="4F81BD">
                    <a:lumMod val="75000"/>
                  </a:srgbClr>
                </a:solidFill>
              </a:rPr>
              <a:t>activity: </a:t>
            </a:r>
            <a:r>
              <a:rPr lang="en-US" b="1" dirty="0" smtClean="0"/>
              <a:t>Tape </a:t>
            </a:r>
            <a:r>
              <a:rPr lang="en-US" b="1" dirty="0"/>
              <a:t>recorder amplitude </a:t>
            </a:r>
            <a:r>
              <a:rPr lang="en-US" dirty="0"/>
              <a:t>decaying with height because of vertical diffusion and dilution with </a:t>
            </a:r>
            <a:r>
              <a:rPr lang="en-US" dirty="0" err="1"/>
              <a:t>midlatitudes</a:t>
            </a:r>
            <a:r>
              <a:rPr lang="en-US" dirty="0"/>
              <a:t>, which account for most of the attenuation. Tropical mean age reflects the combination of large scale ascent, vertical diffusion and horizontal mixing across the subtropics. In tropical lower stratosphere, is a local diagnostic of the circulation and mixing. Key measurements are the </a:t>
            </a:r>
            <a:r>
              <a:rPr lang="en-US" b="1" dirty="0"/>
              <a:t>definition of the sharpness of latitudinal gradient of long lived species </a:t>
            </a:r>
            <a:r>
              <a:rPr lang="en-US" dirty="0"/>
              <a:t>( Methane, Nitrous oxide, CFCs), their Probability Density Functions (PDF), and their correlations. Exchanges between tropics and </a:t>
            </a:r>
            <a:r>
              <a:rPr lang="en-US" dirty="0" err="1"/>
              <a:t>midlatitudes</a:t>
            </a:r>
            <a:r>
              <a:rPr lang="en-US" dirty="0"/>
              <a:t> may be assessed by inspecting the perturbation to the upward propagation of the seasonal cycles in CO2 and </a:t>
            </a:r>
            <a:r>
              <a:rPr lang="en-US" dirty="0" smtClean="0"/>
              <a:t>H2O.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21501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Composition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3124944"/>
          </a:xfrm>
        </p:spPr>
        <p:txBody>
          <a:bodyPr>
            <a:normAutofit/>
          </a:bodyPr>
          <a:lstStyle/>
          <a:p>
            <a:r>
              <a:rPr lang="it-IT" sz="1600" dirty="0" err="1"/>
              <a:t>Study</a:t>
            </a:r>
            <a:r>
              <a:rPr lang="it-IT" sz="1600" dirty="0"/>
              <a:t> the </a:t>
            </a:r>
            <a:r>
              <a:rPr lang="it-IT" sz="1600" b="1" dirty="0" err="1">
                <a:solidFill>
                  <a:srgbClr val="4F81BD">
                    <a:lumMod val="75000"/>
                  </a:srgbClr>
                </a:solidFill>
              </a:rPr>
              <a:t>Fractional</a:t>
            </a:r>
            <a:r>
              <a:rPr lang="it-IT" sz="1600" b="1" dirty="0">
                <a:solidFill>
                  <a:srgbClr val="4F81BD">
                    <a:lumMod val="75000"/>
                  </a:srgbClr>
                </a:solidFill>
              </a:rPr>
              <a:t> release of </a:t>
            </a:r>
            <a:r>
              <a:rPr lang="it-IT" sz="1600" b="1" dirty="0" err="1">
                <a:solidFill>
                  <a:srgbClr val="4F81BD">
                    <a:lumMod val="75000"/>
                  </a:srgbClr>
                </a:solidFill>
              </a:rPr>
              <a:t>Cly</a:t>
            </a:r>
            <a:r>
              <a:rPr lang="it-IT" sz="1600" b="1" dirty="0">
                <a:solidFill>
                  <a:srgbClr val="4F81BD">
                    <a:lumMod val="75000"/>
                  </a:srgbClr>
                </a:solidFill>
              </a:rPr>
              <a:t> </a:t>
            </a:r>
            <a:r>
              <a:rPr lang="it-IT" sz="1600" dirty="0"/>
              <a:t>from (CFC12 and 11) </a:t>
            </a:r>
            <a:r>
              <a:rPr lang="it-IT" sz="1600" dirty="0" err="1"/>
              <a:t>measures</a:t>
            </a:r>
            <a:r>
              <a:rPr lang="it-IT" sz="1600" dirty="0"/>
              <a:t> </a:t>
            </a:r>
            <a:r>
              <a:rPr lang="it-IT" sz="1600" dirty="0" err="1"/>
              <a:t>how</a:t>
            </a:r>
            <a:r>
              <a:rPr lang="it-IT" sz="1600" dirty="0"/>
              <a:t> </a:t>
            </a:r>
            <a:r>
              <a:rPr lang="it-IT" sz="1600" dirty="0" err="1"/>
              <a:t>much</a:t>
            </a:r>
            <a:r>
              <a:rPr lang="it-IT" sz="1600" dirty="0"/>
              <a:t> of the source gas </a:t>
            </a:r>
            <a:r>
              <a:rPr lang="it-IT" sz="1600" dirty="0" err="1"/>
              <a:t>is</a:t>
            </a:r>
            <a:r>
              <a:rPr lang="it-IT" sz="1600" dirty="0"/>
              <a:t> </a:t>
            </a:r>
            <a:r>
              <a:rPr lang="it-IT" sz="1600" dirty="0" err="1"/>
              <a:t>photolized</a:t>
            </a:r>
            <a:r>
              <a:rPr lang="it-IT" sz="1600" dirty="0"/>
              <a:t> or </a:t>
            </a:r>
            <a:r>
              <a:rPr lang="it-IT" sz="1600" dirty="0" err="1"/>
              <a:t>oxidized</a:t>
            </a:r>
            <a:r>
              <a:rPr lang="it-IT" sz="1600" dirty="0"/>
              <a:t> </a:t>
            </a:r>
            <a:r>
              <a:rPr lang="it-IT" sz="1600" dirty="0" err="1"/>
              <a:t>since</a:t>
            </a:r>
            <a:r>
              <a:rPr lang="it-IT" sz="1600" dirty="0"/>
              <a:t> the entry in </a:t>
            </a:r>
            <a:r>
              <a:rPr lang="it-IT" sz="1600" dirty="0" err="1"/>
              <a:t>stratosphere</a:t>
            </a:r>
            <a:endParaRPr lang="it-IT" sz="1600" dirty="0"/>
          </a:p>
          <a:p>
            <a:r>
              <a:rPr lang="it-IT" sz="1600" dirty="0" err="1"/>
              <a:t>Obtain</a:t>
            </a:r>
            <a:r>
              <a:rPr lang="it-IT" sz="1600" b="1" dirty="0" smtClean="0">
                <a:solidFill>
                  <a:srgbClr val="4F81BD">
                    <a:lumMod val="75000"/>
                  </a:srgbClr>
                </a:solidFill>
              </a:rPr>
              <a:t> </a:t>
            </a:r>
            <a:r>
              <a:rPr lang="it-IT" sz="1600" b="1" dirty="0" err="1" smtClean="0">
                <a:solidFill>
                  <a:srgbClr val="4F81BD">
                    <a:lumMod val="75000"/>
                  </a:srgbClr>
                </a:solidFill>
              </a:rPr>
              <a:t>vertical</a:t>
            </a:r>
            <a:r>
              <a:rPr lang="it-IT" sz="1600" b="1" dirty="0" smtClean="0">
                <a:solidFill>
                  <a:srgbClr val="4F81BD">
                    <a:lumMod val="75000"/>
                  </a:srgbClr>
                </a:solidFill>
              </a:rPr>
              <a:t> </a:t>
            </a:r>
            <a:r>
              <a:rPr lang="it-IT" sz="1600" b="1" dirty="0" err="1" smtClean="0">
                <a:solidFill>
                  <a:srgbClr val="4F81BD">
                    <a:lumMod val="75000"/>
                  </a:srgbClr>
                </a:solidFill>
              </a:rPr>
              <a:t>profiles</a:t>
            </a:r>
            <a:r>
              <a:rPr lang="it-IT" sz="1600" b="1" dirty="0" smtClean="0">
                <a:solidFill>
                  <a:srgbClr val="4F81BD">
                    <a:lumMod val="75000"/>
                  </a:srgbClr>
                </a:solidFill>
              </a:rPr>
              <a:t> </a:t>
            </a:r>
            <a:r>
              <a:rPr lang="it-IT" sz="1600" b="1" dirty="0">
                <a:solidFill>
                  <a:srgbClr val="4F81BD">
                    <a:lumMod val="75000"/>
                  </a:srgbClr>
                </a:solidFill>
              </a:rPr>
              <a:t>and </a:t>
            </a:r>
            <a:r>
              <a:rPr lang="it-IT" sz="1600" b="1" dirty="0" err="1">
                <a:solidFill>
                  <a:srgbClr val="4F81BD">
                    <a:lumMod val="75000"/>
                  </a:srgbClr>
                </a:solidFill>
              </a:rPr>
              <a:t>tracer-tracer</a:t>
            </a:r>
            <a:r>
              <a:rPr lang="it-IT" sz="1600" b="1" dirty="0">
                <a:solidFill>
                  <a:srgbClr val="4F81BD">
                    <a:lumMod val="75000"/>
                  </a:srgbClr>
                </a:solidFill>
              </a:rPr>
              <a:t> </a:t>
            </a:r>
            <a:r>
              <a:rPr lang="it-IT" sz="1600" b="1" dirty="0" err="1">
                <a:solidFill>
                  <a:srgbClr val="4F81BD">
                    <a:lumMod val="75000"/>
                  </a:srgbClr>
                </a:solidFill>
              </a:rPr>
              <a:t>correlations</a:t>
            </a:r>
            <a:r>
              <a:rPr lang="it-IT" sz="1600" b="1" dirty="0">
                <a:solidFill>
                  <a:srgbClr val="4F81BD">
                    <a:lumMod val="75000"/>
                  </a:srgbClr>
                </a:solidFill>
              </a:rPr>
              <a:t> </a:t>
            </a:r>
            <a:r>
              <a:rPr lang="it-IT" sz="1600" dirty="0"/>
              <a:t>of radical </a:t>
            </a:r>
            <a:r>
              <a:rPr lang="it-IT" sz="1600" dirty="0" err="1"/>
              <a:t>presursors</a:t>
            </a:r>
            <a:r>
              <a:rPr lang="it-IT" sz="1600" dirty="0"/>
              <a:t> (N2O, O3, </a:t>
            </a:r>
            <a:r>
              <a:rPr lang="it-IT" sz="1600" dirty="0" err="1"/>
              <a:t>Noy</a:t>
            </a:r>
            <a:r>
              <a:rPr lang="it-IT" sz="1600" dirty="0"/>
              <a:t>, </a:t>
            </a:r>
            <a:r>
              <a:rPr lang="it-IT" sz="1600" dirty="0" err="1"/>
              <a:t>CLy</a:t>
            </a:r>
            <a:r>
              <a:rPr lang="it-IT" sz="1600" dirty="0"/>
              <a:t>, </a:t>
            </a:r>
            <a:r>
              <a:rPr lang="it-IT" sz="1600" dirty="0" err="1"/>
              <a:t>BRy</a:t>
            </a:r>
            <a:r>
              <a:rPr lang="it-IT" sz="1600" dirty="0"/>
              <a:t>) and </a:t>
            </a:r>
            <a:r>
              <a:rPr lang="it-IT" sz="1600" dirty="0" err="1"/>
              <a:t>their</a:t>
            </a:r>
            <a:r>
              <a:rPr lang="it-IT" sz="1600" dirty="0"/>
              <a:t> </a:t>
            </a:r>
            <a:r>
              <a:rPr lang="it-IT" sz="1600" dirty="0" err="1"/>
              <a:t>seasonal</a:t>
            </a:r>
            <a:r>
              <a:rPr lang="it-IT" sz="1600" dirty="0"/>
              <a:t> </a:t>
            </a:r>
            <a:r>
              <a:rPr lang="it-IT" sz="1600" dirty="0" err="1"/>
              <a:t>evolution</a:t>
            </a:r>
            <a:r>
              <a:rPr lang="it-IT" sz="1600" dirty="0"/>
              <a:t>; </a:t>
            </a:r>
            <a:r>
              <a:rPr lang="it-IT" sz="1600" dirty="0" err="1"/>
              <a:t>Comparison</a:t>
            </a:r>
            <a:r>
              <a:rPr lang="it-IT" sz="1600" dirty="0"/>
              <a:t> with </a:t>
            </a:r>
            <a:r>
              <a:rPr lang="it-IT" sz="1600" dirty="0" err="1"/>
              <a:t>climatologies</a:t>
            </a:r>
            <a:r>
              <a:rPr lang="it-IT" sz="1600" dirty="0"/>
              <a:t>.</a:t>
            </a:r>
          </a:p>
          <a:p>
            <a:r>
              <a:rPr lang="en-US" sz="1600" b="1" dirty="0">
                <a:solidFill>
                  <a:srgbClr val="4F81BD">
                    <a:lumMod val="75000"/>
                  </a:srgbClr>
                </a:solidFill>
              </a:rPr>
              <a:t>Monitoring precursors and radicals </a:t>
            </a:r>
            <a:r>
              <a:rPr lang="en-US" sz="1600" dirty="0"/>
              <a:t>and their variability connected both with </a:t>
            </a:r>
            <a:r>
              <a:rPr lang="en-US" sz="1600" b="1" dirty="0"/>
              <a:t>photochemical processes and heterogeneous chemistry on cloud and aerosol</a:t>
            </a:r>
            <a:r>
              <a:rPr lang="en-US" sz="1600" dirty="0"/>
              <a:t>. (</a:t>
            </a:r>
            <a:r>
              <a:rPr lang="en-US" sz="1600" dirty="0" err="1"/>
              <a:t>istance</a:t>
            </a:r>
            <a:r>
              <a:rPr lang="en-US" sz="1600" dirty="0"/>
              <a:t>: poorly know photochemical degradation of VSLS and VOC or their heterogeneous reactions on cirrus or SSA particles – </a:t>
            </a:r>
            <a:r>
              <a:rPr lang="en-US" sz="1600" dirty="0" err="1"/>
              <a:t>clorine</a:t>
            </a:r>
            <a:r>
              <a:rPr lang="en-US" sz="1600" dirty="0"/>
              <a:t> activation; uptake of HNO3 and </a:t>
            </a:r>
            <a:r>
              <a:rPr lang="en-US" sz="1600" dirty="0" err="1"/>
              <a:t>HCl</a:t>
            </a:r>
            <a:r>
              <a:rPr lang="en-US" sz="1600" dirty="0"/>
              <a:t>, </a:t>
            </a:r>
            <a:r>
              <a:rPr lang="en-US" sz="1600" dirty="0" err="1"/>
              <a:t>Hox</a:t>
            </a:r>
            <a:r>
              <a:rPr lang="en-US" sz="1600" dirty="0"/>
              <a:t> budget and chemistry still not well represented) </a:t>
            </a:r>
          </a:p>
          <a:p>
            <a:pPr marL="0" indent="0">
              <a:buNone/>
            </a:pP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992565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Radiation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Interest </a:t>
            </a:r>
            <a:r>
              <a:rPr lang="en-US" sz="1600" dirty="0"/>
              <a:t>to </a:t>
            </a:r>
            <a:r>
              <a:rPr lang="en-US" sz="1600" b="1" dirty="0"/>
              <a:t>determine the  actinic fluxes and how they vary with respect to the underlying surfaces </a:t>
            </a:r>
            <a:r>
              <a:rPr lang="en-US" sz="1600" dirty="0"/>
              <a:t>(ground, high level clouds) to properly constrain the stratospheric photochemistry </a:t>
            </a:r>
            <a:endParaRPr lang="en-US" sz="1600" dirty="0" smtClean="0"/>
          </a:p>
          <a:p>
            <a:r>
              <a:rPr lang="en-US" sz="1600" dirty="0"/>
              <a:t>Measurements of the </a:t>
            </a:r>
            <a:r>
              <a:rPr lang="en-US" sz="1600" b="1" dirty="0"/>
              <a:t>surface albedo of the Earth </a:t>
            </a:r>
            <a:r>
              <a:rPr lang="en-US" sz="1600" dirty="0"/>
              <a:t>with its two-dimensional scattering properties</a:t>
            </a:r>
          </a:p>
          <a:p>
            <a:r>
              <a:rPr lang="en-US" sz="1600" dirty="0"/>
              <a:t>Measurements of aerosols and clouds with their contribution to both the </a:t>
            </a:r>
            <a:r>
              <a:rPr lang="en-US" sz="1600" b="1" dirty="0"/>
              <a:t>greenhouse effect  and the albedo at the top of the </a:t>
            </a:r>
            <a:r>
              <a:rPr lang="en-US" sz="1600" b="1" dirty="0" smtClean="0"/>
              <a:t>atmosphere, </a:t>
            </a:r>
            <a:r>
              <a:rPr lang="en-US" sz="1600" dirty="0"/>
              <a:t>as </a:t>
            </a:r>
            <a:r>
              <a:rPr lang="en-US" sz="1600" dirty="0" smtClean="0"/>
              <a:t>operating </a:t>
            </a:r>
            <a:r>
              <a:rPr lang="en-US" sz="1600" dirty="0"/>
              <a:t>at an altitude close to the boundary conditions of radiative processes</a:t>
            </a:r>
          </a:p>
          <a:p>
            <a:r>
              <a:rPr lang="en-US" sz="1600" dirty="0"/>
              <a:t>deploy new ERB instruments without the long development time and high cost of new space-borne instruments</a:t>
            </a:r>
          </a:p>
          <a:p>
            <a:r>
              <a:rPr lang="en-US" sz="1600" dirty="0"/>
              <a:t>acquire measurements coincident with those of the existing satellite ERB measuring instruments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8896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Ecosystems</a:t>
            </a:r>
            <a:r>
              <a:rPr lang="it-IT" dirty="0" smtClean="0"/>
              <a:t> and </a:t>
            </a:r>
            <a:r>
              <a:rPr lang="it-IT" dirty="0" err="1" smtClean="0"/>
              <a:t>Climate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900" dirty="0"/>
              <a:t>ecosystem photosynthetic rate </a:t>
            </a:r>
            <a:r>
              <a:rPr lang="en-US" sz="1900" dirty="0" smtClean="0"/>
              <a:t>monitoring and </a:t>
            </a:r>
            <a:r>
              <a:rPr lang="en-US" sz="1900" dirty="0"/>
              <a:t>its relationship with climate change;</a:t>
            </a:r>
          </a:p>
          <a:p>
            <a:r>
              <a:rPr lang="en-US" sz="1900" dirty="0"/>
              <a:t>soil </a:t>
            </a:r>
            <a:r>
              <a:rPr lang="en-US" sz="1900" dirty="0" err="1"/>
              <a:t>behaviour</a:t>
            </a:r>
            <a:r>
              <a:rPr lang="en-US" sz="1900" dirty="0"/>
              <a:t> and soil </a:t>
            </a:r>
            <a:r>
              <a:rPr lang="en-US" sz="1900" dirty="0" err="1"/>
              <a:t>behaviour</a:t>
            </a:r>
            <a:r>
              <a:rPr lang="en-US" sz="1900" dirty="0"/>
              <a:t> modification monitoring;</a:t>
            </a:r>
          </a:p>
          <a:p>
            <a:r>
              <a:rPr lang="en-US" sz="1900" dirty="0"/>
              <a:t>monitoring of ecosystems carbon storage. The validation of satellite hyperspectral measurements with high resolution measurements that are not feasible from space. </a:t>
            </a:r>
            <a:endParaRPr lang="en-US" sz="1900" dirty="0" smtClean="0"/>
          </a:p>
          <a:p>
            <a:pPr marL="0" indent="0">
              <a:buNone/>
            </a:pPr>
            <a:r>
              <a:rPr lang="en-US" sz="1900" b="1" dirty="0" smtClean="0"/>
              <a:t>Flight </a:t>
            </a:r>
            <a:r>
              <a:rPr lang="en-US" sz="1900" b="1" dirty="0"/>
              <a:t>demonstration of photosynthesis efficiency measurements made with new techniques </a:t>
            </a:r>
            <a:r>
              <a:rPr lang="en-US" sz="1900" dirty="0"/>
              <a:t>(either Laser Induced Fluorescence or </a:t>
            </a:r>
            <a:r>
              <a:rPr lang="en-US" sz="1900" dirty="0" err="1"/>
              <a:t>Fraunhofer</a:t>
            </a:r>
            <a:r>
              <a:rPr lang="en-US" sz="1900" dirty="0"/>
              <a:t> Line discrimination principle)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8542766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1012</TotalTime>
  <Words>939</Words>
  <Application>Microsoft Office PowerPoint</Application>
  <PresentationFormat>Presentazione su schermo (4:3)</PresentationFormat>
  <Paragraphs>58</Paragraphs>
  <Slides>11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Arial</vt:lpstr>
      <vt:lpstr>Calibri</vt:lpstr>
      <vt:lpstr>Wingdings</vt:lpstr>
      <vt:lpstr>Conception personnalisée</vt:lpstr>
      <vt:lpstr>1_Conception personnalisée</vt:lpstr>
      <vt:lpstr>EUFAR2  Stratospheric Airborne Science workshop</vt:lpstr>
      <vt:lpstr>Rationale and Outcomes</vt:lpstr>
      <vt:lpstr>Goals of the Questionnaire</vt:lpstr>
      <vt:lpstr>Feedbacks and results</vt:lpstr>
      <vt:lpstr>Questionnaire Report</vt:lpstr>
      <vt:lpstr>Transport</vt:lpstr>
      <vt:lpstr>Composition</vt:lpstr>
      <vt:lpstr>Radiation</vt:lpstr>
      <vt:lpstr>Ecosystems and Climate</vt:lpstr>
      <vt:lpstr>Water Cycle</vt:lpstr>
      <vt:lpstr>Presentazione standard di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Elisabeth Gérard</dc:creator>
  <cp:lastModifiedBy>Rossella Longo</cp:lastModifiedBy>
  <cp:revision>49</cp:revision>
  <dcterms:created xsi:type="dcterms:W3CDTF">2015-03-04T10:01:57Z</dcterms:created>
  <dcterms:modified xsi:type="dcterms:W3CDTF">2017-05-17T14:42:36Z</dcterms:modified>
</cp:coreProperties>
</file>