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9" r:id="rId2"/>
    <p:sldId id="378" r:id="rId3"/>
    <p:sldId id="581" r:id="rId4"/>
    <p:sldId id="627" r:id="rId5"/>
    <p:sldId id="609" r:id="rId6"/>
    <p:sldId id="480" r:id="rId7"/>
    <p:sldId id="550" r:id="rId8"/>
    <p:sldId id="612" r:id="rId9"/>
    <p:sldId id="613" r:id="rId10"/>
    <p:sldId id="610" r:id="rId11"/>
    <p:sldId id="611" r:id="rId12"/>
    <p:sldId id="626" r:id="rId13"/>
    <p:sldId id="614" r:id="rId14"/>
    <p:sldId id="615" r:id="rId15"/>
    <p:sldId id="616" r:id="rId16"/>
    <p:sldId id="617" r:id="rId17"/>
    <p:sldId id="628" r:id="rId18"/>
    <p:sldId id="618" r:id="rId19"/>
    <p:sldId id="622" r:id="rId20"/>
    <p:sldId id="621" r:id="rId21"/>
    <p:sldId id="623" r:id="rId22"/>
    <p:sldId id="624" r:id="rId23"/>
    <p:sldId id="625" r:id="rId24"/>
    <p:sldId id="551" r:id="rId25"/>
    <p:sldId id="629" r:id="rId26"/>
    <p:sldId id="630" r:id="rId27"/>
    <p:sldId id="631" r:id="rId28"/>
    <p:sldId id="607" r:id="rId29"/>
    <p:sldId id="608" r:id="rId30"/>
  </p:sldIdLst>
  <p:sldSz cx="9144000" cy="6858000" type="screen4x3"/>
  <p:notesSz cx="6858000" cy="9144000"/>
  <p:defaultTextStyle>
    <a:lvl1pPr marL="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de-DE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CC6600"/>
    <a:srgbClr val="CC00CC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01" autoAdjust="0"/>
  </p:normalViewPr>
  <p:slideViewPr>
    <p:cSldViewPr>
      <p:cViewPr>
        <p:scale>
          <a:sx n="127" d="100"/>
          <a:sy n="127" d="100"/>
        </p:scale>
        <p:origin x="-116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de-DE" sz="1200"/>
            </a:lvl1pPr>
            <a:extLst/>
          </a:lstStyle>
          <a:p>
            <a:endParaRPr lang="de-DE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de-DE" sz="1200"/>
            </a:lvl1pPr>
            <a:extLst/>
          </a:lstStyle>
          <a:p>
            <a:fld id="{68F88C59-319B-4332-9A1D-2A62CFCB00D8}" type="datetimeFigureOut">
              <a:rPr lang="de-DE" smtClean="0"/>
              <a:pPr/>
              <a:t>09.07.2017</a:t>
            </a:fld>
            <a:endParaRPr lang="de-DE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de-DE" sz="1200"/>
            </a:lvl1pPr>
            <a:extLst/>
          </a:lstStyle>
          <a:p>
            <a:endParaRPr lang="de-DE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de-DE" sz="1200"/>
            </a:lvl1pPr>
            <a:extLst/>
          </a:lstStyle>
          <a:p>
            <a:fld id="{B16A41B8-7DC3-4DB6-84E4-E105629EAA3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9249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de-DE" sz="1200"/>
            </a:lvl1pPr>
            <a:extLst/>
          </a:lstStyle>
          <a:p>
            <a:endParaRPr lang="de-DE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de-DE" sz="1200"/>
            </a:lvl1pPr>
            <a:extLst/>
          </a:lstStyle>
          <a:p>
            <a:fld id="{968B300D-05F0-4B43-940D-46DED5A791AD}" type="datetimeFigureOut">
              <a:pPr/>
              <a:t>7/9/2017</a:t>
            </a:fld>
            <a:endParaRPr lang="de-DE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de-DE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Vierte Ebene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de-DE" sz="1200"/>
            </a:lvl1pPr>
            <a:extLst/>
          </a:lstStyle>
          <a:p>
            <a:endParaRPr lang="de-DE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de-DE" sz="1200"/>
            </a:lvl1pPr>
            <a:extLst/>
          </a:lstStyle>
          <a:p>
            <a:fld id="{9B26CD33-4337-4529-948A-94F6960B2374}" type="slidenum"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3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de-DE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6018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12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de-DE" dirty="0" err="1" smtClean="0">
                <a:latin typeface="Arial" charset="0"/>
              </a:rPr>
              <a:t>Illposedness</a:t>
            </a:r>
            <a:r>
              <a:rPr lang="de-DE" dirty="0" smtClean="0">
                <a:latin typeface="Arial" charset="0"/>
              </a:rPr>
              <a:t> in </a:t>
            </a:r>
            <a:r>
              <a:rPr lang="de-DE" dirty="0" err="1" smtClean="0">
                <a:latin typeface="Arial" charset="0"/>
              </a:rPr>
              <a:t>classification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approaches</a:t>
            </a:r>
            <a:endParaRPr 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DCBA306-BE7F-48FC-A016-225F63F1F6AD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96340D5-D05C-45AD-9D4D-4AE2707BA262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3104827-D400-4E9C-B0F9-64473C358498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DA333FA-515A-46D7-A458-CA109C973C44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D4F0F4D-F333-485E-A69C-C464EEEBF684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D4F0F4D-F333-485E-A69C-C464EEEBF684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>
            <a:lvl1pPr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1pPr>
            <a:lvl2pPr marL="685817" indent="-263776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2pPr>
            <a:lvl3pPr marL="1055103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3pPr>
            <a:lvl4pPr marL="1477145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4pPr>
            <a:lvl5pPr marL="1899186" indent="-211021" algn="l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 Narrow" pitchFamily="34" charset="0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D4F0F4D-F333-485E-A69C-C464EEEBF684}" type="slidenum">
              <a:rPr kumimoji="0" lang="en-GB" altLang="en-US" sz="1200">
                <a:solidFill>
                  <a:schemeClr val="accent2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kumimoji="0" lang="en-GB" altLang="en-US" sz="1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8" tIns="42204" rIns="84408" bIns="42204"/>
          <a:lstStyle/>
          <a:p>
            <a:pPr eaLnBrk="1" hangingPunct="1"/>
            <a:endParaRPr lang="de-DE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21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buAutoNum type="arabicParenBoth"/>
            </a:pPr>
            <a:endParaRPr 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24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mtClean="0"/>
              <a:t>Two cooperate slides</a:t>
            </a:r>
          </a:p>
          <a:p>
            <a:r>
              <a:rPr lang="de-DE" smtClean="0"/>
              <a:t>Current position</a:t>
            </a:r>
          </a:p>
          <a:p>
            <a:r>
              <a:rPr lang="de-DE" smtClean="0"/>
              <a:t>Previous working places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0745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25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26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27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28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de-DE" smtClean="0">
                <a:latin typeface="Arial" charset="0"/>
              </a:rPr>
              <a:t>Four take-aways</a:t>
            </a:r>
          </a:p>
        </p:txBody>
      </p:sp>
    </p:spTree>
    <p:extLst>
      <p:ext uri="{BB962C8B-B14F-4D97-AF65-F5344CB8AC3E}">
        <p14:creationId xmlns:p14="http://schemas.microsoft.com/office/powerpoint/2010/main" val="6527382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29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65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78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8787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dirty="0" smtClean="0"/>
              <a:t>Hyperspektral Statistische Verfahren: Data mining</a:t>
            </a:r>
          </a:p>
          <a:p>
            <a:endParaRPr lang="de-DE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 smtClean="0">
                <a:solidFill>
                  <a:srgbClr val="000000"/>
                </a:solidFill>
                <a:cs typeface="Times New Roman" pitchFamily="18" charset="0"/>
              </a:rPr>
              <a:t>Linear regression between best narrowband PVI and LAI. Values of R</a:t>
            </a:r>
            <a:r>
              <a:rPr lang="en-GB" sz="1200" b="1" baseline="30000" dirty="0" smtClean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GB" sz="1200" b="1" dirty="0" smtClean="0">
                <a:solidFill>
                  <a:srgbClr val="000000"/>
                </a:solidFill>
                <a:cs typeface="Times New Roman" pitchFamily="18" charset="0"/>
              </a:rPr>
              <a:t> and RMSE are cross-validated. When the outlier at position 4.1/-0.104 is removed, cross-validated R</a:t>
            </a:r>
            <a:r>
              <a:rPr lang="en-GB" sz="1200" b="1" baseline="30000" dirty="0" smtClean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GB" sz="1200" b="1" dirty="0" smtClean="0">
                <a:solidFill>
                  <a:srgbClr val="000000"/>
                </a:solidFill>
                <a:cs typeface="Times New Roman" pitchFamily="18" charset="0"/>
              </a:rPr>
              <a:t> increases to 0.77 and RMSE decreases to 0.54 m</a:t>
            </a:r>
            <a:r>
              <a:rPr lang="en-GB" sz="1200" b="1" baseline="30000" dirty="0" smtClean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GB" sz="1200" b="1" dirty="0" smtClean="0">
                <a:solidFill>
                  <a:srgbClr val="000000"/>
                </a:solidFill>
                <a:cs typeface="Times New Roman" pitchFamily="18" charset="0"/>
              </a:rPr>
              <a:t> m</a:t>
            </a:r>
            <a:r>
              <a:rPr lang="en-GB" sz="1200" b="1" baseline="30000" dirty="0" smtClean="0">
                <a:solidFill>
                  <a:srgbClr val="000000"/>
                </a:solidFill>
                <a:cs typeface="Times New Roman" pitchFamily="18" charset="0"/>
              </a:rPr>
              <a:t>-2</a:t>
            </a:r>
            <a:endParaRPr lang="de-DE" dirty="0" smtClean="0"/>
          </a:p>
        </p:txBody>
      </p:sp>
      <p:sp>
        <p:nvSpPr>
          <p:cNvPr id="11878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 Narrow" pitchFamily="34" charset="0"/>
              </a:defRPr>
            </a:lvl1pPr>
            <a:lvl2pPr marL="732920" indent="-281892" eaLnBrk="0" hangingPunct="0">
              <a:defRPr sz="2400" b="1">
                <a:solidFill>
                  <a:schemeClr val="tx1"/>
                </a:solidFill>
                <a:latin typeface="Arial Narrow" pitchFamily="34" charset="0"/>
              </a:defRPr>
            </a:lvl2pPr>
            <a:lvl3pPr marL="1127570" indent="-225514" eaLnBrk="0" hangingPunct="0">
              <a:defRPr sz="2400" b="1">
                <a:solidFill>
                  <a:schemeClr val="tx1"/>
                </a:solidFill>
                <a:latin typeface="Arial Narrow" pitchFamily="34" charset="0"/>
              </a:defRPr>
            </a:lvl3pPr>
            <a:lvl4pPr marL="1578597" indent="-225514" eaLnBrk="0" hangingPunct="0">
              <a:defRPr sz="2400" b="1">
                <a:solidFill>
                  <a:schemeClr val="tx1"/>
                </a:solidFill>
                <a:latin typeface="Arial Narrow" pitchFamily="34" charset="0"/>
              </a:defRPr>
            </a:lvl4pPr>
            <a:lvl5pPr marL="2029625" indent="-225514" eaLnBrk="0" hangingPunct="0">
              <a:defRPr sz="2400" b="1">
                <a:solidFill>
                  <a:schemeClr val="tx1"/>
                </a:solidFill>
                <a:latin typeface="Arial Narrow" pitchFamily="34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 Narrow" pitchFamily="34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 Narrow" pitchFamily="34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 Narrow" pitchFamily="34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/>
            <a:fld id="{E88CFDA2-A961-48E3-9426-ACAA9F13FB93}" type="slidenum">
              <a:rPr lang="de-DE" sz="1300" b="0"/>
              <a:pPr eaLnBrk="1" hangingPunct="1"/>
              <a:t>4</a:t>
            </a:fld>
            <a:endParaRPr lang="de-DE" sz="13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a RTM? … </a:t>
            </a:r>
            <a:r>
              <a:rPr lang="de-DE" dirty="0" err="1" smtClean="0"/>
              <a:t>physical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light </a:t>
            </a:r>
            <a:r>
              <a:rPr lang="de-DE" dirty="0" err="1" smtClean="0"/>
              <a:t>interaction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canopy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2708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6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7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10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de-DE" dirty="0" err="1" smtClean="0">
                <a:latin typeface="Arial" charset="0"/>
              </a:rPr>
              <a:t>Illposedness</a:t>
            </a:r>
            <a:r>
              <a:rPr lang="de-DE" dirty="0" smtClean="0">
                <a:latin typeface="Arial" charset="0"/>
              </a:rPr>
              <a:t> in </a:t>
            </a:r>
            <a:r>
              <a:rPr lang="de-DE" dirty="0" err="1" smtClean="0">
                <a:latin typeface="Arial" charset="0"/>
              </a:rPr>
              <a:t>empirical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and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physical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based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approaches</a:t>
            </a:r>
            <a:r>
              <a:rPr lang="de-DE" dirty="0" smtClean="0">
                <a:latin typeface="Arial" charset="0"/>
              </a:rPr>
              <a:t> … also for </a:t>
            </a:r>
            <a:r>
              <a:rPr lang="de-DE" dirty="0" err="1" smtClean="0">
                <a:latin typeface="Arial" charset="0"/>
              </a:rPr>
              <a:t>classical</a:t>
            </a:r>
            <a:r>
              <a:rPr lang="de-DE" baseline="0" dirty="0" smtClean="0">
                <a:latin typeface="Arial" charset="0"/>
              </a:rPr>
              <a:t> </a:t>
            </a:r>
            <a:r>
              <a:rPr lang="de-DE" baseline="0" dirty="0" err="1" smtClean="0">
                <a:latin typeface="Arial" charset="0"/>
              </a:rPr>
              <a:t>land</a:t>
            </a:r>
            <a:r>
              <a:rPr lang="de-DE" baseline="0" dirty="0" smtClean="0">
                <a:latin typeface="Arial" charset="0"/>
              </a:rPr>
              <a:t> </a:t>
            </a:r>
            <a:r>
              <a:rPr lang="de-DE" baseline="0" dirty="0" err="1" smtClean="0">
                <a:latin typeface="Arial" charset="0"/>
              </a:rPr>
              <a:t>cover</a:t>
            </a:r>
            <a:r>
              <a:rPr lang="de-DE" baseline="0" dirty="0" smtClean="0">
                <a:latin typeface="Arial" charset="0"/>
              </a:rPr>
              <a:t> </a:t>
            </a:r>
            <a:r>
              <a:rPr lang="de-DE" baseline="0" dirty="0" err="1" smtClean="0">
                <a:latin typeface="Arial" charset="0"/>
              </a:rPr>
              <a:t>studies</a:t>
            </a:r>
            <a:endParaRPr 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784600" y="9323388"/>
            <a:ext cx="2895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r" eaLnBrk="1" hangingPunct="1"/>
            <a:fld id="{427FB24E-DEE1-4C9E-A601-CFB100B498C3}" type="slidenum">
              <a:rPr lang="en-US" sz="1200">
                <a:solidFill>
                  <a:schemeClr val="tx1"/>
                </a:solidFill>
              </a:rPr>
              <a:pPr algn="r" eaLnBrk="1" hangingPunct="1"/>
              <a:t>11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de-DE" dirty="0" err="1" smtClean="0">
                <a:latin typeface="Arial" charset="0"/>
              </a:rPr>
              <a:t>Illposedness</a:t>
            </a:r>
            <a:r>
              <a:rPr lang="de-DE" dirty="0" smtClean="0">
                <a:latin typeface="Arial" charset="0"/>
              </a:rPr>
              <a:t> in </a:t>
            </a:r>
            <a:r>
              <a:rPr lang="de-DE" dirty="0" err="1" smtClean="0">
                <a:latin typeface="Arial" charset="0"/>
              </a:rPr>
              <a:t>empirical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and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physical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based</a:t>
            </a:r>
            <a:r>
              <a:rPr lang="de-DE" dirty="0" smtClean="0">
                <a:latin typeface="Arial" charset="0"/>
              </a:rPr>
              <a:t> </a:t>
            </a:r>
            <a:r>
              <a:rPr lang="de-DE" dirty="0" err="1" smtClean="0">
                <a:latin typeface="Arial" charset="0"/>
              </a:rPr>
              <a:t>approaches</a:t>
            </a:r>
            <a:endParaRPr 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62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deckbla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de-DE"/>
            </a:lvl1pPr>
            <a:extLst/>
          </a:lstStyle>
          <a:p>
            <a:r>
              <a:rPr kumimoji="0" lang="de-DE"/>
              <a:t>Fotoalbumtitel durch Klicken hinzufügen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de-DE"/>
            </a:pPr>
            <a:endParaRPr kumimoji="0" lang="de-DE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Datum und andere Details durch Klicken hinzufügen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, Quer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, gemis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, Hoch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de-DE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, Quer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Beschriftung durch Klicken hinzufügen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de-DE" sz="16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, Hochformat mit große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de-DE" sz="2400" baseline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: 1 Hochformat mit 3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: 3 Querformat mit 2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: 3 Hochformat mit 2 Quer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dratisch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, quadratisch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Quer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de-DE" sz="1800" i="0"/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pPr/>
              <a:t>7/9/2017</a:t>
            </a:fld>
            <a:endParaRPr kumimoji="0" lang="de-DE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pPr/>
              <a:t>‹Nr.›</a:t>
            </a:fld>
            <a:endParaRPr kumimoji="0"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Hochforma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rformat (Vollbil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de-DE" i="0"/>
              <a:t>Ganzseitiges Bild</a:t>
            </a:r>
            <a:r>
              <a:rPr kumimoji="0" lang="de-DE" i="0" baseline="0"/>
              <a:t> durch Klicken auf Symbol </a:t>
            </a:r>
            <a:r>
              <a:rPr kumimoji="0" lang="de-DE" i="0"/>
              <a:t>hinzufügen</a:t>
            </a:r>
            <a:endParaRPr kumimoji="0" lang="de-DE" i="0" baseline="0"/>
          </a:p>
          <a:p>
            <a:pPr marL="0" marR="0" indent="0" algn="ctr">
              <a:buFontTx/>
              <a:buNone/>
            </a:pPr>
            <a:endParaRPr kumimoji="0" lang="de-DE" i="0"/>
          </a:p>
          <a:p>
            <a:pPr algn="ctr">
              <a:buFontTx/>
              <a:buNone/>
            </a:pPr>
            <a:endParaRPr kumimoji="0" lang="de-DE" i="0"/>
          </a:p>
          <a:p>
            <a:pPr algn="ctr">
              <a:buFontTx/>
              <a:buNone/>
            </a:pPr>
            <a:endParaRPr kumimoji="0" lang="de-DE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abschni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de-DE" baseline="0"/>
            </a:lvl1pPr>
            <a:extLst/>
          </a:lstStyle>
          <a:p>
            <a:r>
              <a:rPr kumimoji="0" lang="de-DE"/>
              <a:t>Abschnittstitel durch Klicken hinzufügen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de-DE" sz="1800"/>
            </a:lvl1pPr>
            <a:extLst/>
          </a:lstStyle>
          <a:p>
            <a:pPr lvl="0"/>
            <a:r>
              <a:rPr kumimoji="0" lang="de-DE"/>
              <a:t>Untertitel durch Klicken hinzufügen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, Hoch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, Quer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, gemisch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, Hochformat mit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de-DE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de-DE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de-DE"/>
              <a:t>Überschrift durch Klicken hinzufügen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de-DE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de-DE" smtClean="0"/>
              <a:t>Titelmasterformat durch Klicken bearbeiten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de-DE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de-DE" sz="1200">
                <a:solidFill>
                  <a:schemeClr val="tx2"/>
                </a:solidFill>
              </a:rPr>
              <a:pPr/>
              <a:t>09.07.2017</a:t>
            </a:fld>
            <a:endParaRPr kumimoji="0" lang="de-DE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de-DE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de-DE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de-DE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de-DE" sz="1200">
                <a:solidFill>
                  <a:schemeClr val="tx2"/>
                </a:solidFill>
              </a:rPr>
              <a:pPr algn="r"/>
              <a:t>‹Nr.›</a:t>
            </a:fld>
            <a:endParaRPr kumimoji="0" lang="de-DE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de-DE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de-DE">
          <a:solidFill>
            <a:schemeClr val="tx2"/>
          </a:solidFill>
        </a:defRPr>
      </a:lvl2pPr>
      <a:lvl3pPr eaLnBrk="1" latinLnBrk="0" hangingPunct="1">
        <a:defRPr kumimoji="0" lang="de-DE">
          <a:solidFill>
            <a:schemeClr val="tx2"/>
          </a:solidFill>
        </a:defRPr>
      </a:lvl3pPr>
      <a:lvl4pPr eaLnBrk="1" latinLnBrk="0" hangingPunct="1">
        <a:defRPr kumimoji="0" lang="de-DE">
          <a:solidFill>
            <a:schemeClr val="tx2"/>
          </a:solidFill>
        </a:defRPr>
      </a:lvl4pPr>
      <a:lvl5pPr eaLnBrk="1" latinLnBrk="0" hangingPunct="1">
        <a:defRPr kumimoji="0" lang="de-DE">
          <a:solidFill>
            <a:schemeClr val="tx2"/>
          </a:solidFill>
        </a:defRPr>
      </a:lvl5pPr>
      <a:lvl6pPr eaLnBrk="1" latinLnBrk="0" hangingPunct="1">
        <a:defRPr kumimoji="0" lang="de-DE">
          <a:solidFill>
            <a:schemeClr val="tx2"/>
          </a:solidFill>
        </a:defRPr>
      </a:lvl6pPr>
      <a:lvl7pPr eaLnBrk="1" latinLnBrk="0" hangingPunct="1">
        <a:defRPr kumimoji="0" lang="de-DE">
          <a:solidFill>
            <a:schemeClr val="tx2"/>
          </a:solidFill>
        </a:defRPr>
      </a:lvl7pPr>
      <a:lvl8pPr eaLnBrk="1" latinLnBrk="0" hangingPunct="1">
        <a:defRPr kumimoji="0" lang="de-DE">
          <a:solidFill>
            <a:schemeClr val="tx2"/>
          </a:solidFill>
        </a:defRPr>
      </a:lvl8pPr>
      <a:lvl9pPr eaLnBrk="1" latinLnBrk="0" hangingPunct="1">
        <a:defRPr kumimoji="0" lang="de-DE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de-DE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de-DE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de-DE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de-DE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de-DE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de-DE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.pn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5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39.png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.pn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44.wmf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5.png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>
          <a:xfrm>
            <a:off x="179512" y="5617393"/>
            <a:ext cx="8341034" cy="979959"/>
          </a:xfrm>
        </p:spPr>
        <p:txBody>
          <a:bodyPr/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sz="2400" dirty="0" smtClean="0"/>
              <a:t>Clement ATZBERGER </a:t>
            </a:r>
            <a:br>
              <a:rPr lang="de-DE" sz="2400" dirty="0" smtClean="0"/>
            </a:br>
            <a:r>
              <a:rPr lang="de-DE" dirty="0" smtClean="0"/>
              <a:t>EUFAR/DLR 12 </a:t>
            </a:r>
            <a:r>
              <a:rPr lang="de-DE" dirty="0" err="1" smtClean="0"/>
              <a:t>July</a:t>
            </a:r>
            <a:r>
              <a:rPr lang="de-DE" dirty="0" smtClean="0"/>
              <a:t> 2017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8601" y="3962400"/>
            <a:ext cx="8298485" cy="1914872"/>
          </a:xfrm>
        </p:spPr>
        <p:txBody>
          <a:bodyPr>
            <a:normAutofit/>
          </a:bodyPr>
          <a:lstStyle/>
          <a:p>
            <a:r>
              <a:rPr lang="en-GB" dirty="0" smtClean="0"/>
              <a:t>Inversion of radiative transfer model  ‘</a:t>
            </a:r>
            <a:r>
              <a:rPr lang="en-GB" i="1" dirty="0" smtClean="0"/>
              <a:t>INFORM’</a:t>
            </a:r>
            <a:endParaRPr lang="de-DE" i="1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280605"/>
            <a:ext cx="3672408" cy="3652451"/>
          </a:xfrm>
          <a:prstGeom prst="rect">
            <a:avLst/>
          </a:prstGeom>
        </p:spPr>
      </p:pic>
      <p:pic>
        <p:nvPicPr>
          <p:cNvPr id="3075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158"/>
            <a:ext cx="1614723" cy="161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01" y="132825"/>
            <a:ext cx="1880431" cy="186538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9"/>
          <p:cNvSpPr txBox="1">
            <a:spLocks/>
          </p:cNvSpPr>
          <p:nvPr/>
        </p:nvSpPr>
        <p:spPr>
          <a:xfrm>
            <a:off x="395536" y="62136"/>
            <a:ext cx="8496944" cy="156666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</a:t>
            </a:r>
            <a:br>
              <a:rPr lang="en-GB" kern="0" dirty="0" smtClean="0"/>
            </a:br>
            <a:r>
              <a:rPr lang="en-GB" kern="0" dirty="0" smtClean="0"/>
              <a:t>“Ill-posedness“</a:t>
            </a:r>
          </a:p>
        </p:txBody>
      </p:sp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26" y="1844824"/>
            <a:ext cx="6591547" cy="449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>
            <a:off x="1472617" y="3429000"/>
            <a:ext cx="5691671" cy="0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2123728" y="3320988"/>
            <a:ext cx="216024" cy="216024"/>
          </a:xfrm>
          <a:prstGeom prst="ellipse">
            <a:avLst/>
          </a:prstGeom>
          <a:noFill/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Ellipse 11"/>
          <p:cNvSpPr/>
          <p:nvPr/>
        </p:nvSpPr>
        <p:spPr>
          <a:xfrm>
            <a:off x="3707904" y="3320988"/>
            <a:ext cx="216024" cy="216024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llipse 12"/>
          <p:cNvSpPr/>
          <p:nvPr/>
        </p:nvSpPr>
        <p:spPr>
          <a:xfrm>
            <a:off x="4535996" y="3320988"/>
            <a:ext cx="216024" cy="216024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91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ig2-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80" y="1700808"/>
            <a:ext cx="3547317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en 1"/>
          <p:cNvGrpSpPr/>
          <p:nvPr/>
        </p:nvGrpSpPr>
        <p:grpSpPr>
          <a:xfrm>
            <a:off x="5050493" y="4208119"/>
            <a:ext cx="3625961" cy="1775932"/>
            <a:chOff x="5050494" y="4200901"/>
            <a:chExt cx="3986002" cy="1783150"/>
          </a:xfrm>
        </p:grpSpPr>
        <p:pic>
          <p:nvPicPr>
            <p:cNvPr id="9" name="Picture 3" descr="end_illposed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0494" y="4552809"/>
              <a:ext cx="3986002" cy="143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5949334" y="4200901"/>
              <a:ext cx="265620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dirty="0">
                  <a:solidFill>
                    <a:schemeClr val="tx1"/>
                  </a:solidFill>
                  <a:cs typeface="Arial" charset="0"/>
                </a:rPr>
                <a:t>15 </a:t>
              </a:r>
              <a:r>
                <a:rPr lang="de-DE" altLang="en-US" dirty="0" err="1" smtClean="0">
                  <a:solidFill>
                    <a:schemeClr val="tx1"/>
                  </a:solidFill>
                  <a:cs typeface="Arial" charset="0"/>
                </a:rPr>
                <a:t>Landsat</a:t>
              </a:r>
              <a:r>
                <a:rPr lang="de-DE" altLang="en-US" dirty="0" smtClean="0">
                  <a:solidFill>
                    <a:schemeClr val="tx1"/>
                  </a:solidFill>
                  <a:cs typeface="Arial" charset="0"/>
                </a:rPr>
                <a:t> </a:t>
              </a:r>
              <a:r>
                <a:rPr lang="de-DE" altLang="en-US" dirty="0" err="1" smtClean="0">
                  <a:solidFill>
                    <a:schemeClr val="tx1"/>
                  </a:solidFill>
                  <a:cs typeface="Arial" charset="0"/>
                </a:rPr>
                <a:t>spectra</a:t>
              </a:r>
              <a:endParaRPr lang="de-DE" altLang="en-US" dirty="0">
                <a:solidFill>
                  <a:schemeClr val="tx1"/>
                </a:solidFill>
                <a:cs typeface="Arial" charset="0"/>
              </a:endParaRPr>
            </a:p>
          </p:txBody>
        </p:sp>
      </p:grpSp>
      <p:sp>
        <p:nvSpPr>
          <p:cNvPr id="15" name="Title 9"/>
          <p:cNvSpPr txBox="1">
            <a:spLocks/>
          </p:cNvSpPr>
          <p:nvPr/>
        </p:nvSpPr>
        <p:spPr>
          <a:xfrm>
            <a:off x="395536" y="62136"/>
            <a:ext cx="8496944" cy="156666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</a:t>
            </a:r>
            <a:br>
              <a:rPr lang="en-GB" kern="0" dirty="0" smtClean="0"/>
            </a:br>
            <a:r>
              <a:rPr lang="en-GB" kern="0" dirty="0" smtClean="0"/>
              <a:t>“Ill-posedness“</a:t>
            </a:r>
          </a:p>
        </p:txBody>
      </p:sp>
    </p:spTree>
    <p:extLst>
      <p:ext uri="{BB962C8B-B14F-4D97-AF65-F5344CB8AC3E}">
        <p14:creationId xmlns:p14="http://schemas.microsoft.com/office/powerpoint/2010/main" val="186335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9"/>
          <p:cNvSpPr txBox="1">
            <a:spLocks/>
          </p:cNvSpPr>
          <p:nvPr/>
        </p:nvSpPr>
        <p:spPr>
          <a:xfrm>
            <a:off x="395536" y="62136"/>
            <a:ext cx="8496944" cy="156666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</a:t>
            </a:r>
            <a:br>
              <a:rPr lang="en-GB" kern="0" dirty="0" smtClean="0"/>
            </a:br>
            <a:r>
              <a:rPr lang="en-GB" kern="0" dirty="0" smtClean="0"/>
              <a:t>“Ill-posedness“</a:t>
            </a:r>
          </a:p>
        </p:txBody>
      </p:sp>
      <p:pic>
        <p:nvPicPr>
          <p:cNvPr id="16" name="Picture 21" descr="F4_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178625" cy="30655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Lackenbach\Publikation\PFG\Scatterplot_10BA_green_blue_nir1_bearbeitet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248472" cy="41440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9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87" y="1412776"/>
            <a:ext cx="8280305" cy="6493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dirty="0" smtClean="0"/>
              <a:t>Sensor improvements</a:t>
            </a:r>
          </a:p>
        </p:txBody>
      </p:sp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826480" y="5722700"/>
            <a:ext cx="7633696" cy="52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l" defTabSz="762000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762000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762000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762000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762000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mapping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Earth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surface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in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many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continuous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spectral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bands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, a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better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inversion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radiative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transfer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models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achieved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(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source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web)</a:t>
            </a:r>
          </a:p>
        </p:txBody>
      </p:sp>
      <p:pic>
        <p:nvPicPr>
          <p:cNvPr id="50180" name="Picture 6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629" y="3527950"/>
            <a:ext cx="2161563" cy="177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7"/>
          <p:cNvSpPr>
            <a:spLocks noChangeArrowheads="1"/>
          </p:cNvSpPr>
          <p:nvPr/>
        </p:nvSpPr>
        <p:spPr bwMode="auto">
          <a:xfrm>
            <a:off x="899359" y="1988918"/>
            <a:ext cx="7560818" cy="367330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pic>
        <p:nvPicPr>
          <p:cNvPr id="50182" name="Picture 8" descr="Hyperspectral RSb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39" y="2074862"/>
            <a:ext cx="4608439" cy="357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114296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87" y="1268760"/>
            <a:ext cx="8280305" cy="6493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dirty="0" smtClean="0"/>
              <a:t>Increasing the dimensionality of the data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826480" y="6022726"/>
            <a:ext cx="7993440" cy="52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l" defTabSz="762000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762000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762000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762000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762000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ill-posed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problem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considerably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reduced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increasing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dimensionality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data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set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–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here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combining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spectral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and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directional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data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(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source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web)</a:t>
            </a:r>
          </a:p>
        </p:txBody>
      </p:sp>
      <p:grpSp>
        <p:nvGrpSpPr>
          <p:cNvPr id="51204" name="Group 30"/>
          <p:cNvGrpSpPr>
            <a:grpSpLocks/>
          </p:cNvGrpSpPr>
          <p:nvPr/>
        </p:nvGrpSpPr>
        <p:grpSpPr bwMode="auto">
          <a:xfrm>
            <a:off x="468287" y="1844902"/>
            <a:ext cx="8280305" cy="4139627"/>
            <a:chOff x="295" y="1298"/>
            <a:chExt cx="5216" cy="2607"/>
          </a:xfrm>
        </p:grpSpPr>
        <p:grpSp>
          <p:nvGrpSpPr>
            <p:cNvPr id="51205" name="Group 6"/>
            <p:cNvGrpSpPr>
              <a:grpSpLocks/>
            </p:cNvGrpSpPr>
            <p:nvPr/>
          </p:nvGrpSpPr>
          <p:grpSpPr bwMode="auto">
            <a:xfrm>
              <a:off x="3470" y="1299"/>
              <a:ext cx="1950" cy="1451"/>
              <a:chOff x="1142" y="1345"/>
              <a:chExt cx="3104" cy="2351"/>
            </a:xfrm>
          </p:grpSpPr>
          <p:sp>
            <p:nvSpPr>
              <p:cNvPr id="51212" name="Freeform 7"/>
              <p:cNvSpPr>
                <a:spLocks/>
              </p:cNvSpPr>
              <p:nvPr/>
            </p:nvSpPr>
            <p:spPr bwMode="auto">
              <a:xfrm>
                <a:off x="2316" y="2397"/>
                <a:ext cx="1704" cy="1299"/>
              </a:xfrm>
              <a:custGeom>
                <a:avLst/>
                <a:gdLst>
                  <a:gd name="T0" fmla="*/ 1344 w 2160"/>
                  <a:gd name="T1" fmla="*/ 0 h 1728"/>
                  <a:gd name="T2" fmla="*/ 0 w 2160"/>
                  <a:gd name="T3" fmla="*/ 977 h 1728"/>
                  <a:gd name="T4" fmla="*/ 747 w 2160"/>
                  <a:gd name="T5" fmla="*/ 868 h 1728"/>
                  <a:gd name="T6" fmla="*/ 1344 w 2160"/>
                  <a:gd name="T7" fmla="*/ 0 h 17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"/>
                  <a:gd name="T13" fmla="*/ 0 h 1728"/>
                  <a:gd name="T14" fmla="*/ 2160 w 2160"/>
                  <a:gd name="T15" fmla="*/ 1728 h 17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" h="1728">
                    <a:moveTo>
                      <a:pt x="2160" y="0"/>
                    </a:moveTo>
                    <a:lnTo>
                      <a:pt x="0" y="1728"/>
                    </a:lnTo>
                    <a:lnTo>
                      <a:pt x="1200" y="1536"/>
                    </a:lnTo>
                    <a:lnTo>
                      <a:pt x="2160" y="0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1213" name="Freeform 8"/>
              <p:cNvSpPr>
                <a:spLocks/>
              </p:cNvSpPr>
              <p:nvPr/>
            </p:nvSpPr>
            <p:spPr bwMode="auto">
              <a:xfrm>
                <a:off x="1369" y="2073"/>
                <a:ext cx="1893" cy="1623"/>
              </a:xfrm>
              <a:custGeom>
                <a:avLst/>
                <a:gdLst>
                  <a:gd name="T0" fmla="*/ 0 w 2400"/>
                  <a:gd name="T1" fmla="*/ 0 h 2160"/>
                  <a:gd name="T2" fmla="*/ 747 w 2400"/>
                  <a:gd name="T3" fmla="*/ 1220 h 2160"/>
                  <a:gd name="T4" fmla="*/ 1493 w 2400"/>
                  <a:gd name="T5" fmla="*/ 1111 h 2160"/>
                  <a:gd name="T6" fmla="*/ 0 w 2400"/>
                  <a:gd name="T7" fmla="*/ 0 h 21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00"/>
                  <a:gd name="T13" fmla="*/ 0 h 2160"/>
                  <a:gd name="T14" fmla="*/ 2400 w 2400"/>
                  <a:gd name="T15" fmla="*/ 2160 h 21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00" h="2160">
                    <a:moveTo>
                      <a:pt x="0" y="0"/>
                    </a:moveTo>
                    <a:lnTo>
                      <a:pt x="1200" y="2160"/>
                    </a:lnTo>
                    <a:lnTo>
                      <a:pt x="2400" y="19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grpSp>
            <p:nvGrpSpPr>
              <p:cNvPr id="51214" name="Group 9"/>
              <p:cNvGrpSpPr>
                <a:grpSpLocks/>
              </p:cNvGrpSpPr>
              <p:nvPr/>
            </p:nvGrpSpPr>
            <p:grpSpPr bwMode="auto">
              <a:xfrm>
                <a:off x="2316" y="3552"/>
                <a:ext cx="946" cy="144"/>
                <a:chOff x="912" y="2352"/>
                <a:chExt cx="3744" cy="963"/>
              </a:xfrm>
            </p:grpSpPr>
            <p:sp>
              <p:nvSpPr>
                <p:cNvPr id="51225" name="AutoShape 10"/>
                <p:cNvSpPr>
                  <a:spLocks noChangeArrowheads="1"/>
                </p:cNvSpPr>
                <p:nvPr/>
              </p:nvSpPr>
              <p:spPr bwMode="auto">
                <a:xfrm>
                  <a:off x="912" y="2352"/>
                  <a:ext cx="3744" cy="960"/>
                </a:xfrm>
                <a:prstGeom prst="parallelogram">
                  <a:avLst>
                    <a:gd name="adj" fmla="val 97500"/>
                  </a:avLst>
                </a:prstGeom>
                <a:solidFill>
                  <a:srgbClr val="00CC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51226" name="Freeform 11"/>
                <p:cNvSpPr>
                  <a:spLocks/>
                </p:cNvSpPr>
                <p:nvPr/>
              </p:nvSpPr>
              <p:spPr bwMode="auto">
                <a:xfrm>
                  <a:off x="2319" y="2356"/>
                  <a:ext cx="1724" cy="872"/>
                </a:xfrm>
                <a:custGeom>
                  <a:avLst/>
                  <a:gdLst>
                    <a:gd name="T0" fmla="*/ 270 w 1724"/>
                    <a:gd name="T1" fmla="*/ 0 h 872"/>
                    <a:gd name="T2" fmla="*/ 284 w 1724"/>
                    <a:gd name="T3" fmla="*/ 58 h 872"/>
                    <a:gd name="T4" fmla="*/ 372 w 1724"/>
                    <a:gd name="T5" fmla="*/ 116 h 872"/>
                    <a:gd name="T6" fmla="*/ 357 w 1724"/>
                    <a:gd name="T7" fmla="*/ 218 h 872"/>
                    <a:gd name="T8" fmla="*/ 270 w 1724"/>
                    <a:gd name="T9" fmla="*/ 276 h 872"/>
                    <a:gd name="T10" fmla="*/ 183 w 1724"/>
                    <a:gd name="T11" fmla="*/ 363 h 872"/>
                    <a:gd name="T12" fmla="*/ 124 w 1724"/>
                    <a:gd name="T13" fmla="*/ 450 h 872"/>
                    <a:gd name="T14" fmla="*/ 808 w 1724"/>
                    <a:gd name="T15" fmla="*/ 669 h 872"/>
                    <a:gd name="T16" fmla="*/ 910 w 1724"/>
                    <a:gd name="T17" fmla="*/ 814 h 872"/>
                    <a:gd name="T18" fmla="*/ 924 w 1724"/>
                    <a:gd name="T19" fmla="*/ 858 h 872"/>
                    <a:gd name="T20" fmla="*/ 968 w 1724"/>
                    <a:gd name="T21" fmla="*/ 872 h 872"/>
                    <a:gd name="T22" fmla="*/ 1099 w 1724"/>
                    <a:gd name="T23" fmla="*/ 858 h 872"/>
                    <a:gd name="T24" fmla="*/ 1186 w 1724"/>
                    <a:gd name="T25" fmla="*/ 829 h 872"/>
                    <a:gd name="T26" fmla="*/ 1302 w 1724"/>
                    <a:gd name="T27" fmla="*/ 756 h 872"/>
                    <a:gd name="T28" fmla="*/ 1390 w 1724"/>
                    <a:gd name="T29" fmla="*/ 698 h 872"/>
                    <a:gd name="T30" fmla="*/ 1433 w 1724"/>
                    <a:gd name="T31" fmla="*/ 683 h 872"/>
                    <a:gd name="T32" fmla="*/ 1521 w 1724"/>
                    <a:gd name="T33" fmla="*/ 625 h 872"/>
                    <a:gd name="T34" fmla="*/ 1622 w 1724"/>
                    <a:gd name="T35" fmla="*/ 596 h 872"/>
                    <a:gd name="T36" fmla="*/ 1681 w 1724"/>
                    <a:gd name="T37" fmla="*/ 610 h 872"/>
                    <a:gd name="T38" fmla="*/ 1724 w 1724"/>
                    <a:gd name="T39" fmla="*/ 625 h 87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724"/>
                    <a:gd name="T61" fmla="*/ 0 h 872"/>
                    <a:gd name="T62" fmla="*/ 1724 w 1724"/>
                    <a:gd name="T63" fmla="*/ 872 h 87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724" h="872">
                      <a:moveTo>
                        <a:pt x="270" y="0"/>
                      </a:moveTo>
                      <a:cubicBezTo>
                        <a:pt x="275" y="19"/>
                        <a:pt x="271" y="43"/>
                        <a:pt x="284" y="58"/>
                      </a:cubicBezTo>
                      <a:cubicBezTo>
                        <a:pt x="307" y="84"/>
                        <a:pt x="372" y="116"/>
                        <a:pt x="372" y="116"/>
                      </a:cubicBezTo>
                      <a:cubicBezTo>
                        <a:pt x="367" y="150"/>
                        <a:pt x="375" y="189"/>
                        <a:pt x="357" y="218"/>
                      </a:cubicBezTo>
                      <a:cubicBezTo>
                        <a:pt x="338" y="247"/>
                        <a:pt x="295" y="251"/>
                        <a:pt x="270" y="276"/>
                      </a:cubicBezTo>
                      <a:cubicBezTo>
                        <a:pt x="241" y="305"/>
                        <a:pt x="206" y="329"/>
                        <a:pt x="183" y="363"/>
                      </a:cubicBezTo>
                      <a:cubicBezTo>
                        <a:pt x="163" y="392"/>
                        <a:pt x="124" y="450"/>
                        <a:pt x="124" y="450"/>
                      </a:cubicBezTo>
                      <a:cubicBezTo>
                        <a:pt x="0" y="840"/>
                        <a:pt x="597" y="664"/>
                        <a:pt x="808" y="669"/>
                      </a:cubicBezTo>
                      <a:cubicBezTo>
                        <a:pt x="889" y="695"/>
                        <a:pt x="883" y="733"/>
                        <a:pt x="910" y="814"/>
                      </a:cubicBezTo>
                      <a:cubicBezTo>
                        <a:pt x="915" y="829"/>
                        <a:pt x="909" y="853"/>
                        <a:pt x="924" y="858"/>
                      </a:cubicBezTo>
                      <a:cubicBezTo>
                        <a:pt x="939" y="863"/>
                        <a:pt x="953" y="867"/>
                        <a:pt x="968" y="872"/>
                      </a:cubicBezTo>
                      <a:cubicBezTo>
                        <a:pt x="1012" y="867"/>
                        <a:pt x="1056" y="866"/>
                        <a:pt x="1099" y="858"/>
                      </a:cubicBezTo>
                      <a:cubicBezTo>
                        <a:pt x="1129" y="852"/>
                        <a:pt x="1186" y="829"/>
                        <a:pt x="1186" y="829"/>
                      </a:cubicBezTo>
                      <a:cubicBezTo>
                        <a:pt x="1222" y="792"/>
                        <a:pt x="1253" y="772"/>
                        <a:pt x="1302" y="756"/>
                      </a:cubicBezTo>
                      <a:cubicBezTo>
                        <a:pt x="1331" y="737"/>
                        <a:pt x="1357" y="710"/>
                        <a:pt x="1390" y="698"/>
                      </a:cubicBezTo>
                      <a:cubicBezTo>
                        <a:pt x="1404" y="693"/>
                        <a:pt x="1420" y="690"/>
                        <a:pt x="1433" y="683"/>
                      </a:cubicBezTo>
                      <a:cubicBezTo>
                        <a:pt x="1464" y="666"/>
                        <a:pt x="1487" y="634"/>
                        <a:pt x="1521" y="625"/>
                      </a:cubicBezTo>
                      <a:cubicBezTo>
                        <a:pt x="1594" y="606"/>
                        <a:pt x="1560" y="616"/>
                        <a:pt x="1622" y="596"/>
                      </a:cubicBezTo>
                      <a:cubicBezTo>
                        <a:pt x="1642" y="601"/>
                        <a:pt x="1662" y="604"/>
                        <a:pt x="1681" y="610"/>
                      </a:cubicBezTo>
                      <a:cubicBezTo>
                        <a:pt x="1696" y="614"/>
                        <a:pt x="1724" y="625"/>
                        <a:pt x="1724" y="62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1227" name="Freeform 12"/>
                <p:cNvSpPr>
                  <a:spLocks/>
                </p:cNvSpPr>
                <p:nvPr/>
              </p:nvSpPr>
              <p:spPr bwMode="auto">
                <a:xfrm>
                  <a:off x="1338" y="2894"/>
                  <a:ext cx="1105" cy="421"/>
                </a:xfrm>
                <a:custGeom>
                  <a:avLst/>
                  <a:gdLst>
                    <a:gd name="T0" fmla="*/ 1105 w 1105"/>
                    <a:gd name="T1" fmla="*/ 0 h 421"/>
                    <a:gd name="T2" fmla="*/ 727 w 1105"/>
                    <a:gd name="T3" fmla="*/ 102 h 421"/>
                    <a:gd name="T4" fmla="*/ 625 w 1105"/>
                    <a:gd name="T5" fmla="*/ 174 h 421"/>
                    <a:gd name="T6" fmla="*/ 596 w 1105"/>
                    <a:gd name="T7" fmla="*/ 218 h 421"/>
                    <a:gd name="T8" fmla="*/ 509 w 1105"/>
                    <a:gd name="T9" fmla="*/ 320 h 421"/>
                    <a:gd name="T10" fmla="*/ 276 w 1105"/>
                    <a:gd name="T11" fmla="*/ 276 h 421"/>
                    <a:gd name="T12" fmla="*/ 0 w 1105"/>
                    <a:gd name="T13" fmla="*/ 421 h 4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05"/>
                    <a:gd name="T22" fmla="*/ 0 h 421"/>
                    <a:gd name="T23" fmla="*/ 1105 w 1105"/>
                    <a:gd name="T24" fmla="*/ 421 h 4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05" h="421">
                      <a:moveTo>
                        <a:pt x="1105" y="0"/>
                      </a:moveTo>
                      <a:cubicBezTo>
                        <a:pt x="1003" y="102"/>
                        <a:pt x="862" y="92"/>
                        <a:pt x="727" y="102"/>
                      </a:cubicBezTo>
                      <a:cubicBezTo>
                        <a:pt x="598" y="145"/>
                        <a:pt x="664" y="98"/>
                        <a:pt x="625" y="174"/>
                      </a:cubicBezTo>
                      <a:cubicBezTo>
                        <a:pt x="617" y="190"/>
                        <a:pt x="606" y="203"/>
                        <a:pt x="596" y="218"/>
                      </a:cubicBezTo>
                      <a:cubicBezTo>
                        <a:pt x="578" y="274"/>
                        <a:pt x="558" y="287"/>
                        <a:pt x="509" y="320"/>
                      </a:cubicBezTo>
                      <a:cubicBezTo>
                        <a:pt x="423" y="310"/>
                        <a:pt x="356" y="303"/>
                        <a:pt x="276" y="276"/>
                      </a:cubicBezTo>
                      <a:cubicBezTo>
                        <a:pt x="147" y="286"/>
                        <a:pt x="0" y="252"/>
                        <a:pt x="0" y="421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sp>
            <p:nvSpPr>
              <p:cNvPr id="51215" name="Freeform 13"/>
              <p:cNvSpPr>
                <a:spLocks/>
              </p:cNvSpPr>
              <p:nvPr/>
            </p:nvSpPr>
            <p:spPr bwMode="auto">
              <a:xfrm>
                <a:off x="1861" y="1568"/>
                <a:ext cx="1363" cy="2128"/>
              </a:xfrm>
              <a:custGeom>
                <a:avLst/>
                <a:gdLst>
                  <a:gd name="T0" fmla="*/ 0 w 1728"/>
                  <a:gd name="T1" fmla="*/ 0 h 2832"/>
                  <a:gd name="T2" fmla="*/ 358 w 1728"/>
                  <a:gd name="T3" fmla="*/ 1599 h 2832"/>
                  <a:gd name="T4" fmla="*/ 1075 w 1728"/>
                  <a:gd name="T5" fmla="*/ 1491 h 2832"/>
                  <a:gd name="T6" fmla="*/ 0 w 1728"/>
                  <a:gd name="T7" fmla="*/ 0 h 283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28"/>
                  <a:gd name="T13" fmla="*/ 0 h 2832"/>
                  <a:gd name="T14" fmla="*/ 1728 w 1728"/>
                  <a:gd name="T15" fmla="*/ 2832 h 283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28" h="2832">
                    <a:moveTo>
                      <a:pt x="0" y="0"/>
                    </a:moveTo>
                    <a:lnTo>
                      <a:pt x="576" y="2832"/>
                    </a:lnTo>
                    <a:lnTo>
                      <a:pt x="1728" y="26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1216" name="Freeform 14"/>
              <p:cNvSpPr>
                <a:spLocks/>
              </p:cNvSpPr>
              <p:nvPr/>
            </p:nvSpPr>
            <p:spPr bwMode="auto">
              <a:xfrm>
                <a:off x="2316" y="2109"/>
                <a:ext cx="946" cy="1587"/>
              </a:xfrm>
              <a:custGeom>
                <a:avLst/>
                <a:gdLst>
                  <a:gd name="T0" fmla="*/ 239 w 1200"/>
                  <a:gd name="T1" fmla="*/ 0 h 2112"/>
                  <a:gd name="T2" fmla="*/ 0 w 1200"/>
                  <a:gd name="T3" fmla="*/ 1193 h 2112"/>
                  <a:gd name="T4" fmla="*/ 746 w 1200"/>
                  <a:gd name="T5" fmla="*/ 1084 h 2112"/>
                  <a:gd name="T6" fmla="*/ 239 w 1200"/>
                  <a:gd name="T7" fmla="*/ 0 h 21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00"/>
                  <a:gd name="T13" fmla="*/ 0 h 2112"/>
                  <a:gd name="T14" fmla="*/ 1200 w 1200"/>
                  <a:gd name="T15" fmla="*/ 2112 h 21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00" h="2112">
                    <a:moveTo>
                      <a:pt x="384" y="0"/>
                    </a:moveTo>
                    <a:lnTo>
                      <a:pt x="0" y="2112"/>
                    </a:lnTo>
                    <a:lnTo>
                      <a:pt x="1200" y="1920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33CC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1217" name="Freeform 15"/>
              <p:cNvSpPr>
                <a:spLocks/>
              </p:cNvSpPr>
              <p:nvPr/>
            </p:nvSpPr>
            <p:spPr bwMode="auto">
              <a:xfrm>
                <a:off x="2316" y="1495"/>
                <a:ext cx="946" cy="2201"/>
              </a:xfrm>
              <a:custGeom>
                <a:avLst/>
                <a:gdLst>
                  <a:gd name="T0" fmla="*/ 746 w 1200"/>
                  <a:gd name="T1" fmla="*/ 0 h 2928"/>
                  <a:gd name="T2" fmla="*/ 0 w 1200"/>
                  <a:gd name="T3" fmla="*/ 1655 h 2928"/>
                  <a:gd name="T4" fmla="*/ 746 w 1200"/>
                  <a:gd name="T5" fmla="*/ 1546 h 2928"/>
                  <a:gd name="T6" fmla="*/ 746 w 1200"/>
                  <a:gd name="T7" fmla="*/ 0 h 29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00"/>
                  <a:gd name="T13" fmla="*/ 0 h 2928"/>
                  <a:gd name="T14" fmla="*/ 1200 w 1200"/>
                  <a:gd name="T15" fmla="*/ 2928 h 29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00" h="2928">
                    <a:moveTo>
                      <a:pt x="1200" y="0"/>
                    </a:moveTo>
                    <a:lnTo>
                      <a:pt x="0" y="2928"/>
                    </a:lnTo>
                    <a:lnTo>
                      <a:pt x="1200" y="2736"/>
                    </a:lnTo>
                    <a:lnTo>
                      <a:pt x="1200" y="0"/>
                    </a:lnTo>
                    <a:close/>
                  </a:path>
                </a:pathLst>
              </a:custGeom>
              <a:solidFill>
                <a:srgbClr val="FFCC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1218" name="Freeform 16"/>
              <p:cNvSpPr>
                <a:spLocks/>
              </p:cNvSpPr>
              <p:nvPr/>
            </p:nvSpPr>
            <p:spPr bwMode="auto">
              <a:xfrm>
                <a:off x="2316" y="2037"/>
                <a:ext cx="1324" cy="1659"/>
              </a:xfrm>
              <a:custGeom>
                <a:avLst/>
                <a:gdLst>
                  <a:gd name="T0" fmla="*/ 1043 w 1680"/>
                  <a:gd name="T1" fmla="*/ 0 h 2208"/>
                  <a:gd name="T2" fmla="*/ 0 w 1680"/>
                  <a:gd name="T3" fmla="*/ 1247 h 2208"/>
                  <a:gd name="T4" fmla="*/ 746 w 1680"/>
                  <a:gd name="T5" fmla="*/ 1138 h 2208"/>
                  <a:gd name="T6" fmla="*/ 1043 w 1680"/>
                  <a:gd name="T7" fmla="*/ 0 h 22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80"/>
                  <a:gd name="T13" fmla="*/ 0 h 2208"/>
                  <a:gd name="T14" fmla="*/ 1680 w 1680"/>
                  <a:gd name="T15" fmla="*/ 2208 h 22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80" h="2208">
                    <a:moveTo>
                      <a:pt x="1680" y="0"/>
                    </a:moveTo>
                    <a:lnTo>
                      <a:pt x="0" y="2208"/>
                    </a:lnTo>
                    <a:lnTo>
                      <a:pt x="1200" y="2016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rgbClr val="FFCC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graphicFrame>
            <p:nvGraphicFramePr>
              <p:cNvPr id="51219" name="Object 2"/>
              <p:cNvGraphicFramePr>
                <a:graphicFrameLocks noChangeAspect="1"/>
              </p:cNvGraphicFramePr>
              <p:nvPr/>
            </p:nvGraphicFramePr>
            <p:xfrm>
              <a:off x="1142" y="1929"/>
              <a:ext cx="493" cy="3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4" name="Clip" r:id="rId4" imgW="4487863" imgH="3116263" progId="MS_ClipArt_Gallery.2">
                      <p:embed/>
                    </p:oleObj>
                  </mc:Choice>
                  <mc:Fallback>
                    <p:oleObj name="Clip" r:id="rId4" imgW="4487863" imgH="3116263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42" y="1929"/>
                            <a:ext cx="493" cy="32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220" name="Object 3"/>
              <p:cNvGraphicFramePr>
                <a:graphicFrameLocks noChangeAspect="1"/>
              </p:cNvGraphicFramePr>
              <p:nvPr/>
            </p:nvGraphicFramePr>
            <p:xfrm>
              <a:off x="1652" y="1469"/>
              <a:ext cx="492" cy="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5" name="Clip" r:id="rId6" imgW="4487863" imgH="3116263" progId="MS_ClipArt_Gallery.2">
                      <p:embed/>
                    </p:oleObj>
                  </mc:Choice>
                  <mc:Fallback>
                    <p:oleObj name="Clip" r:id="rId6" imgW="4487863" imgH="3116263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52" y="1469"/>
                            <a:ext cx="492" cy="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221" name="Object 4"/>
              <p:cNvGraphicFramePr>
                <a:graphicFrameLocks noChangeAspect="1"/>
              </p:cNvGraphicFramePr>
              <p:nvPr/>
            </p:nvGraphicFramePr>
            <p:xfrm>
              <a:off x="2391" y="1929"/>
              <a:ext cx="493" cy="3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6" name="Clip" r:id="rId7" imgW="4487863" imgH="3116263" progId="MS_ClipArt_Gallery.2">
                      <p:embed/>
                    </p:oleObj>
                  </mc:Choice>
                  <mc:Fallback>
                    <p:oleObj name="Clip" r:id="rId7" imgW="4487863" imgH="3116263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91" y="1929"/>
                            <a:ext cx="493" cy="32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222" name="Object 5"/>
              <p:cNvGraphicFramePr>
                <a:graphicFrameLocks noChangeAspect="1"/>
              </p:cNvGraphicFramePr>
              <p:nvPr/>
            </p:nvGraphicFramePr>
            <p:xfrm>
              <a:off x="3013" y="1345"/>
              <a:ext cx="493" cy="3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7" name="Clip" r:id="rId8" imgW="4487863" imgH="3116263" progId="MS_ClipArt_Gallery.2">
                      <p:embed/>
                    </p:oleObj>
                  </mc:Choice>
                  <mc:Fallback>
                    <p:oleObj name="Clip" r:id="rId8" imgW="4487863" imgH="3116263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13" y="1345"/>
                            <a:ext cx="493" cy="32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223" name="Object 6"/>
              <p:cNvGraphicFramePr>
                <a:graphicFrameLocks noChangeAspect="1"/>
              </p:cNvGraphicFramePr>
              <p:nvPr/>
            </p:nvGraphicFramePr>
            <p:xfrm>
              <a:off x="3376" y="1893"/>
              <a:ext cx="492" cy="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8" name="Clip" r:id="rId9" imgW="4487863" imgH="3116263" progId="MS_ClipArt_Gallery.2">
                      <p:embed/>
                    </p:oleObj>
                  </mc:Choice>
                  <mc:Fallback>
                    <p:oleObj name="Clip" r:id="rId9" imgW="4487863" imgH="3116263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76" y="1893"/>
                            <a:ext cx="492" cy="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224" name="Object 7"/>
              <p:cNvGraphicFramePr>
                <a:graphicFrameLocks noChangeAspect="1"/>
              </p:cNvGraphicFramePr>
              <p:nvPr/>
            </p:nvGraphicFramePr>
            <p:xfrm>
              <a:off x="3754" y="2215"/>
              <a:ext cx="492" cy="3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9" name="Clip" r:id="rId10" imgW="4487863" imgH="3116263" progId="MS_ClipArt_Gallery.2">
                      <p:embed/>
                    </p:oleObj>
                  </mc:Choice>
                  <mc:Fallback>
                    <p:oleObj name="Clip" r:id="rId10" imgW="4487863" imgH="3116263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54" y="2215"/>
                            <a:ext cx="492" cy="3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1206" name="Group 29"/>
            <p:cNvGrpSpPr>
              <a:grpSpLocks/>
            </p:cNvGrpSpPr>
            <p:nvPr/>
          </p:nvGrpSpPr>
          <p:grpSpPr bwMode="auto">
            <a:xfrm>
              <a:off x="362" y="2704"/>
              <a:ext cx="5104" cy="1201"/>
              <a:chOff x="362" y="2704"/>
              <a:chExt cx="5104" cy="1201"/>
            </a:xfrm>
          </p:grpSpPr>
          <p:sp>
            <p:nvSpPr>
              <p:cNvPr id="51209" name="Text Box 23"/>
              <p:cNvSpPr txBox="1">
                <a:spLocks noChangeArrowheads="1"/>
              </p:cNvSpPr>
              <p:nvPr/>
            </p:nvSpPr>
            <p:spPr bwMode="auto">
              <a:xfrm>
                <a:off x="395" y="2704"/>
                <a:ext cx="475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r>
                  <a:rPr lang="de-DE" altLang="en-US">
                    <a:cs typeface="Arial" charset="0"/>
                  </a:rPr>
                  <a:t>    </a:t>
                </a:r>
                <a:r>
                  <a:rPr lang="de-DE" altLang="en-US" sz="1400">
                    <a:cs typeface="Arial" charset="0"/>
                  </a:rPr>
                  <a:t>-60°	          -45°              hot spot        nadir view           +22°                +45°                +60°</a:t>
                </a:r>
              </a:p>
            </p:txBody>
          </p:sp>
          <p:pic>
            <p:nvPicPr>
              <p:cNvPr id="51210" name="Picture 24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" y="3029"/>
                <a:ext cx="5058" cy="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11" name="Text Box 25"/>
              <p:cNvSpPr txBox="1">
                <a:spLocks noChangeArrowheads="1"/>
              </p:cNvSpPr>
              <p:nvPr/>
            </p:nvSpPr>
            <p:spPr bwMode="auto">
              <a:xfrm>
                <a:off x="3243" y="3711"/>
                <a:ext cx="2223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r>
                  <a:rPr lang="de-DE" altLang="en-US" sz="1400">
                    <a:cs typeface="Arial" charset="0"/>
                  </a:rPr>
                  <a:t>	         </a:t>
                </a:r>
                <a:r>
                  <a:rPr lang="de-DE" altLang="en-US" sz="1400">
                    <a:solidFill>
                      <a:srgbClr val="0033CC"/>
                    </a:solidFill>
                    <a:cs typeface="Arial" charset="0"/>
                  </a:rPr>
                  <a:t>660 nm</a:t>
                </a:r>
                <a:r>
                  <a:rPr lang="de-DE" altLang="en-US" sz="1400">
                    <a:cs typeface="Arial" charset="0"/>
                  </a:rPr>
                  <a:t>, </a:t>
                </a:r>
                <a:r>
                  <a:rPr lang="de-DE" altLang="en-US" sz="1400">
                    <a:solidFill>
                      <a:srgbClr val="33CC33"/>
                    </a:solidFill>
                    <a:cs typeface="Arial" charset="0"/>
                  </a:rPr>
                  <a:t>730 nm</a:t>
                </a:r>
                <a:r>
                  <a:rPr lang="de-DE" altLang="en-US" sz="1400">
                    <a:cs typeface="Arial" charset="0"/>
                  </a:rPr>
                  <a:t>, </a:t>
                </a:r>
                <a:r>
                  <a:rPr lang="de-DE" altLang="en-US" sz="1400">
                    <a:solidFill>
                      <a:srgbClr val="FF0000"/>
                    </a:solidFill>
                    <a:cs typeface="Arial" charset="0"/>
                  </a:rPr>
                  <a:t>840 nm</a:t>
                </a:r>
              </a:p>
            </p:txBody>
          </p:sp>
        </p:grpSp>
        <p:pic>
          <p:nvPicPr>
            <p:cNvPr id="51207" name="Picture 27" descr="fig2-29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344"/>
              <a:ext cx="2358" cy="1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08" name="Rectangle 28"/>
            <p:cNvSpPr>
              <a:spLocks noChangeArrowheads="1"/>
            </p:cNvSpPr>
            <p:nvPr/>
          </p:nvSpPr>
          <p:spPr bwMode="auto">
            <a:xfrm>
              <a:off x="295" y="1298"/>
              <a:ext cx="5216" cy="2586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AT" altLang="en-US"/>
            </a:p>
          </p:txBody>
        </p:sp>
      </p:grpSp>
      <p:pic>
        <p:nvPicPr>
          <p:cNvPr id="2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168236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87" y="1178156"/>
            <a:ext cx="8280305" cy="6493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dirty="0" smtClean="0"/>
              <a:t>Increasing the dimensionality of the data</a:t>
            </a:r>
          </a:p>
        </p:txBody>
      </p:sp>
      <p:pic>
        <p:nvPicPr>
          <p:cNvPr id="52227" name="Picture 22" descr="diagram5_500x3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48" y="2986159"/>
            <a:ext cx="3806770" cy="26578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228" name="Group 23"/>
          <p:cNvGrpSpPr>
            <a:grpSpLocks/>
          </p:cNvGrpSpPr>
          <p:nvPr/>
        </p:nvGrpSpPr>
        <p:grpSpPr bwMode="auto">
          <a:xfrm>
            <a:off x="1122648" y="1919819"/>
            <a:ext cx="3809871" cy="997903"/>
            <a:chOff x="1632" y="2736"/>
            <a:chExt cx="2500" cy="628"/>
          </a:xfrm>
        </p:grpSpPr>
        <p:pic>
          <p:nvPicPr>
            <p:cNvPr id="52232" name="Picture 24" descr="wave_vol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2736"/>
              <a:ext cx="2500" cy="6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233" name="Text Box 25"/>
            <p:cNvSpPr txBox="1">
              <a:spLocks noChangeArrowheads="1"/>
            </p:cNvSpPr>
            <p:nvPr/>
          </p:nvSpPr>
          <p:spPr bwMode="auto">
            <a:xfrm>
              <a:off x="2398" y="2736"/>
              <a:ext cx="431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000">
                  <a:latin typeface="Verdana" pitchFamily="34" charset="0"/>
                  <a:cs typeface="Arial" charset="0"/>
                </a:rPr>
                <a:t>X-Band</a:t>
              </a:r>
            </a:p>
            <a:p>
              <a:pPr algn="ctr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000">
                  <a:latin typeface="Verdana" pitchFamily="34" charset="0"/>
                  <a:cs typeface="Arial" charset="0"/>
                </a:rPr>
                <a:t>3 cm</a:t>
              </a:r>
            </a:p>
          </p:txBody>
        </p:sp>
        <p:sp>
          <p:nvSpPr>
            <p:cNvPr id="52234" name="Text Box 26"/>
            <p:cNvSpPr txBox="1">
              <a:spLocks noChangeArrowheads="1"/>
            </p:cNvSpPr>
            <p:nvPr/>
          </p:nvSpPr>
          <p:spPr bwMode="auto">
            <a:xfrm>
              <a:off x="2974" y="2736"/>
              <a:ext cx="433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000">
                  <a:latin typeface="Verdana" pitchFamily="34" charset="0"/>
                  <a:cs typeface="Arial" charset="0"/>
                </a:rPr>
                <a:t>C-Band</a:t>
              </a:r>
            </a:p>
            <a:p>
              <a:pPr algn="ctr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000">
                  <a:latin typeface="Verdana" pitchFamily="34" charset="0"/>
                  <a:cs typeface="Arial" charset="0"/>
                </a:rPr>
                <a:t>6 cm</a:t>
              </a:r>
            </a:p>
          </p:txBody>
        </p:sp>
        <p:sp>
          <p:nvSpPr>
            <p:cNvPr id="52235" name="Text Box 27"/>
            <p:cNvSpPr txBox="1">
              <a:spLocks noChangeArrowheads="1"/>
            </p:cNvSpPr>
            <p:nvPr/>
          </p:nvSpPr>
          <p:spPr bwMode="auto">
            <a:xfrm>
              <a:off x="3550" y="2736"/>
              <a:ext cx="421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000">
                  <a:latin typeface="Verdana" pitchFamily="34" charset="0"/>
                  <a:cs typeface="Arial" charset="0"/>
                </a:rPr>
                <a:t>L-Band</a:t>
              </a:r>
            </a:p>
            <a:p>
              <a:pPr algn="ctr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000">
                  <a:latin typeface="Verdana" pitchFamily="34" charset="0"/>
                  <a:cs typeface="Arial" charset="0"/>
                </a:rPr>
                <a:t>23 cm</a:t>
              </a:r>
            </a:p>
          </p:txBody>
        </p:sp>
        <p:sp>
          <p:nvSpPr>
            <p:cNvPr id="52236" name="Line 28"/>
            <p:cNvSpPr>
              <a:spLocks noChangeShapeType="1"/>
            </p:cNvSpPr>
            <p:nvPr/>
          </p:nvSpPr>
          <p:spPr bwMode="auto">
            <a:xfrm>
              <a:off x="2256" y="2784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237" name="Line 29"/>
            <p:cNvSpPr>
              <a:spLocks noChangeShapeType="1"/>
            </p:cNvSpPr>
            <p:nvPr/>
          </p:nvSpPr>
          <p:spPr bwMode="auto">
            <a:xfrm>
              <a:off x="2784" y="2784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2238" name="Line 30"/>
            <p:cNvSpPr>
              <a:spLocks noChangeShapeType="1"/>
            </p:cNvSpPr>
            <p:nvPr/>
          </p:nvSpPr>
          <p:spPr bwMode="auto">
            <a:xfrm>
              <a:off x="3408" y="2784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pic>
        <p:nvPicPr>
          <p:cNvPr id="52229" name="Picture 31" descr="ranger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983" y="2402059"/>
            <a:ext cx="2840734" cy="1674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Rectangle 32"/>
          <p:cNvSpPr>
            <a:spLocks noChangeArrowheads="1"/>
          </p:cNvSpPr>
          <p:nvPr/>
        </p:nvSpPr>
        <p:spPr bwMode="auto">
          <a:xfrm>
            <a:off x="826480" y="5787291"/>
            <a:ext cx="6914209" cy="52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l" defTabSz="762000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762000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762000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762000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762000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ill-posed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problem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considerably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reduced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increasing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dimensionality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data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set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–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here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combining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optical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and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microwave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data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sets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(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source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web)</a:t>
            </a:r>
          </a:p>
        </p:txBody>
      </p:sp>
      <p:sp>
        <p:nvSpPr>
          <p:cNvPr id="52231" name="Rectangle 33"/>
          <p:cNvSpPr>
            <a:spLocks noChangeArrowheads="1"/>
          </p:cNvSpPr>
          <p:nvPr/>
        </p:nvSpPr>
        <p:spPr bwMode="auto">
          <a:xfrm>
            <a:off x="899359" y="1754298"/>
            <a:ext cx="6841330" cy="396137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pic>
        <p:nvPicPr>
          <p:cNvPr id="15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146672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87" y="1412502"/>
            <a:ext cx="8280305" cy="6493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dirty="0" smtClean="0"/>
              <a:t>Including (external) prior information</a:t>
            </a:r>
          </a:p>
        </p:txBody>
      </p:sp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2626749" y="5373876"/>
            <a:ext cx="4754197" cy="95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l" defTabSz="762000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762000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762000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762000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762000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error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surface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better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reshaped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and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restricted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,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externally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derived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prior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information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is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available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(e.g.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land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cover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classification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yielding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information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on plant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architecture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) (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Schlerf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, Atzberger &amp; Hill, 2002)</a:t>
            </a:r>
          </a:p>
        </p:txBody>
      </p:sp>
      <p:pic>
        <p:nvPicPr>
          <p:cNvPr id="53252" name="Picture 11" descr="CLASS_HYMA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669" y="2060263"/>
            <a:ext cx="1448278" cy="417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Rectangle 12"/>
          <p:cNvSpPr>
            <a:spLocks noChangeArrowheads="1"/>
          </p:cNvSpPr>
          <p:nvPr/>
        </p:nvSpPr>
        <p:spPr bwMode="auto">
          <a:xfrm>
            <a:off x="899360" y="1988643"/>
            <a:ext cx="6697123" cy="439268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sp>
        <p:nvSpPr>
          <p:cNvPr id="53254" name="Rectangle 14"/>
          <p:cNvSpPr>
            <a:spLocks noChangeArrowheads="1"/>
          </p:cNvSpPr>
          <p:nvPr/>
        </p:nvSpPr>
        <p:spPr bwMode="auto">
          <a:xfrm>
            <a:off x="4479635" y="290135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graphicFrame>
        <p:nvGraphicFramePr>
          <p:cNvPr id="5325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667826"/>
              </p:ext>
            </p:extLst>
          </p:nvPr>
        </p:nvGraphicFramePr>
        <p:xfrm>
          <a:off x="2843835" y="2203503"/>
          <a:ext cx="4391353" cy="939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Equation" r:id="rId5" imgW="2540000" imgH="546100" progId="Equation.3">
                  <p:embed/>
                </p:oleObj>
              </mc:Choice>
              <mc:Fallback>
                <p:oleObj name="Equation" r:id="rId5" imgW="2540000" imgH="546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35" y="2203503"/>
                        <a:ext cx="4391353" cy="939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6" name="Rectangle 15"/>
          <p:cNvSpPr>
            <a:spLocks noChangeArrowheads="1"/>
          </p:cNvSpPr>
          <p:nvPr/>
        </p:nvSpPr>
        <p:spPr bwMode="auto">
          <a:xfrm>
            <a:off x="3634651" y="2205095"/>
            <a:ext cx="1874699" cy="1007452"/>
          </a:xfrm>
          <a:prstGeom prst="rect">
            <a:avLst/>
          </a:prstGeom>
          <a:gradFill rotWithShape="1">
            <a:gsLst>
              <a:gs pos="0">
                <a:srgbClr val="008000">
                  <a:alpha val="50000"/>
                </a:srgbClr>
              </a:gs>
              <a:gs pos="100000">
                <a:srgbClr val="003B00">
                  <a:alpha val="5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sp>
        <p:nvSpPr>
          <p:cNvPr id="53257" name="Rectangle 17"/>
          <p:cNvSpPr>
            <a:spLocks noChangeArrowheads="1"/>
          </p:cNvSpPr>
          <p:nvPr/>
        </p:nvSpPr>
        <p:spPr bwMode="auto">
          <a:xfrm>
            <a:off x="5724885" y="2205095"/>
            <a:ext cx="1510303" cy="1007452"/>
          </a:xfrm>
          <a:prstGeom prst="rect">
            <a:avLst/>
          </a:prstGeom>
          <a:gradFill rotWithShape="1">
            <a:gsLst>
              <a:gs pos="0">
                <a:srgbClr val="FF0000">
                  <a:alpha val="50000"/>
                </a:srgbClr>
              </a:gs>
              <a:gs pos="100000">
                <a:srgbClr val="760000">
                  <a:alpha val="5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sp>
        <p:nvSpPr>
          <p:cNvPr id="53258" name="Text Box 18"/>
          <p:cNvSpPr txBox="1">
            <a:spLocks noChangeArrowheads="1"/>
          </p:cNvSpPr>
          <p:nvPr/>
        </p:nvSpPr>
        <p:spPr bwMode="auto">
          <a:xfrm>
            <a:off x="4140152" y="3212547"/>
            <a:ext cx="1079231" cy="58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600">
                <a:solidFill>
                  <a:srgbClr val="008000"/>
                </a:solidFill>
                <a:latin typeface="Trebuchet MS" pitchFamily="34" charset="0"/>
              </a:rPr>
              <a:t>spectral</a:t>
            </a:r>
            <a:br>
              <a:rPr lang="en-US" altLang="en-US" sz="1600">
                <a:solidFill>
                  <a:srgbClr val="008000"/>
                </a:solidFill>
                <a:latin typeface="Trebuchet MS" pitchFamily="34" charset="0"/>
              </a:rPr>
            </a:br>
            <a:r>
              <a:rPr lang="en-US" altLang="en-US" sz="1600">
                <a:solidFill>
                  <a:srgbClr val="008000"/>
                </a:solidFill>
                <a:latin typeface="Trebuchet MS" pitchFamily="34" charset="0"/>
              </a:rPr>
              <a:t>info</a:t>
            </a:r>
          </a:p>
        </p:txBody>
      </p:sp>
      <p:sp>
        <p:nvSpPr>
          <p:cNvPr id="53259" name="Text Box 19"/>
          <p:cNvSpPr txBox="1">
            <a:spLocks noChangeArrowheads="1"/>
          </p:cNvSpPr>
          <p:nvPr/>
        </p:nvSpPr>
        <p:spPr bwMode="auto">
          <a:xfrm>
            <a:off x="6157508" y="3212547"/>
            <a:ext cx="790816" cy="58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600">
                <a:solidFill>
                  <a:srgbClr val="FF0000"/>
                </a:solidFill>
                <a:latin typeface="Trebuchet MS" pitchFamily="34" charset="0"/>
              </a:rPr>
              <a:t>prior</a:t>
            </a:r>
            <a:br>
              <a:rPr lang="en-US" altLang="en-US" sz="1600">
                <a:solidFill>
                  <a:srgbClr val="FF0000"/>
                </a:solidFill>
                <a:latin typeface="Trebuchet MS" pitchFamily="34" charset="0"/>
              </a:rPr>
            </a:br>
            <a:r>
              <a:rPr lang="en-US" altLang="en-US" sz="1600">
                <a:solidFill>
                  <a:srgbClr val="FF0000"/>
                </a:solidFill>
                <a:latin typeface="Trebuchet MS" pitchFamily="34" charset="0"/>
              </a:rPr>
              <a:t>info</a:t>
            </a:r>
          </a:p>
        </p:txBody>
      </p:sp>
      <p:pic>
        <p:nvPicPr>
          <p:cNvPr id="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346960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87" y="776678"/>
            <a:ext cx="8280305" cy="6493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dirty="0" smtClean="0"/>
              <a:t>Including (external) prior information</a:t>
            </a:r>
          </a:p>
        </p:txBody>
      </p:sp>
      <p:sp>
        <p:nvSpPr>
          <p:cNvPr id="54277" name="Rectangle 12"/>
          <p:cNvSpPr>
            <a:spLocks noChangeArrowheads="1"/>
          </p:cNvSpPr>
          <p:nvPr/>
        </p:nvSpPr>
        <p:spPr bwMode="auto">
          <a:xfrm>
            <a:off x="972239" y="1426032"/>
            <a:ext cx="4679882" cy="410461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sp>
        <p:nvSpPr>
          <p:cNvPr id="54278" name="Rectangle 14"/>
          <p:cNvSpPr>
            <a:spLocks noChangeArrowheads="1"/>
          </p:cNvSpPr>
          <p:nvPr/>
        </p:nvSpPr>
        <p:spPr bwMode="auto">
          <a:xfrm>
            <a:off x="899361" y="5591124"/>
            <a:ext cx="4752760" cy="73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algn="l" defTabSz="762000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762000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762000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762000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762000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number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variables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to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retrieved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reduced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some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/>
            </a:r>
            <a:b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</a:b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variables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mapped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from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other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EO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data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(e.g. </a:t>
            </a:r>
            <a:r>
              <a:rPr lang="de-DE" altLang="en-US" sz="1400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stem</a:t>
            </a: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density</a:t>
            </a: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from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orthophotos) (</a:t>
            </a:r>
            <a:r>
              <a:rPr lang="de-DE" altLang="en-US" sz="1400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source</a:t>
            </a: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</a:t>
            </a:r>
            <a:r>
              <a:rPr lang="de-DE" altLang="en-US" sz="1400" dirty="0" err="1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Schlerf</a:t>
            </a:r>
            <a:r>
              <a:rPr lang="de-DE" altLang="en-US" sz="1400" dirty="0" smtClean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&amp; Atzberger)</a:t>
            </a:r>
            <a:endParaRPr lang="de-DE" altLang="en-US" sz="1400" dirty="0">
              <a:solidFill>
                <a:schemeClr val="tx1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9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  <p:grpSp>
        <p:nvGrpSpPr>
          <p:cNvPr id="11" name="Group 3"/>
          <p:cNvGrpSpPr>
            <a:grpSpLocks/>
          </p:cNvGrpSpPr>
          <p:nvPr/>
        </p:nvGrpSpPr>
        <p:grpSpPr bwMode="auto">
          <a:xfrm>
            <a:off x="1403648" y="1761824"/>
            <a:ext cx="3600400" cy="3611391"/>
            <a:chOff x="567" y="1071"/>
            <a:chExt cx="1482" cy="1491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1071"/>
              <a:ext cx="1281" cy="133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b110_punkt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" y="1791"/>
              <a:ext cx="754" cy="7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1295" y="1452"/>
              <a:ext cx="153" cy="120"/>
            </a:xfrm>
            <a:prstGeom prst="rect">
              <a:avLst/>
            </a:prstGeom>
            <a:noFill/>
            <a:ln w="5080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48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287" y="776678"/>
            <a:ext cx="8280305" cy="6493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dirty="0" smtClean="0"/>
              <a:t>Including (external) prior information</a:t>
            </a:r>
          </a:p>
        </p:txBody>
      </p:sp>
      <p:pic>
        <p:nvPicPr>
          <p:cNvPr id="54275" name="Picture 5" descr="Lidar%20sample%20Ton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389" y="2732696"/>
            <a:ext cx="1959982" cy="171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6" name="Group 10"/>
          <p:cNvGrpSpPr>
            <a:grpSpLocks/>
          </p:cNvGrpSpPr>
          <p:nvPr/>
        </p:nvGrpSpPr>
        <p:grpSpPr bwMode="auto">
          <a:xfrm>
            <a:off x="3419115" y="1497652"/>
            <a:ext cx="5270553" cy="3962966"/>
            <a:chOff x="2154" y="1298"/>
            <a:chExt cx="3320" cy="2496"/>
          </a:xfrm>
        </p:grpSpPr>
        <p:pic>
          <p:nvPicPr>
            <p:cNvPr id="54279" name="Picture 8" descr="4-0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298"/>
              <a:ext cx="3320" cy="2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80" name="Rectangle 9"/>
            <p:cNvSpPr>
              <a:spLocks noChangeArrowheads="1"/>
            </p:cNvSpPr>
            <p:nvPr/>
          </p:nvSpPr>
          <p:spPr bwMode="auto">
            <a:xfrm>
              <a:off x="2380" y="3657"/>
              <a:ext cx="681" cy="1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AT" altLang="en-US"/>
            </a:p>
          </p:txBody>
        </p:sp>
      </p:grpSp>
      <p:sp>
        <p:nvSpPr>
          <p:cNvPr id="54277" name="Rectangle 12"/>
          <p:cNvSpPr>
            <a:spLocks noChangeArrowheads="1"/>
          </p:cNvSpPr>
          <p:nvPr/>
        </p:nvSpPr>
        <p:spPr bwMode="auto">
          <a:xfrm>
            <a:off x="972239" y="1426032"/>
            <a:ext cx="7847682" cy="410461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sp>
        <p:nvSpPr>
          <p:cNvPr id="54278" name="Rectangle 14"/>
          <p:cNvSpPr>
            <a:spLocks noChangeArrowheads="1"/>
          </p:cNvSpPr>
          <p:nvPr/>
        </p:nvSpPr>
        <p:spPr bwMode="auto">
          <a:xfrm>
            <a:off x="899360" y="5591124"/>
            <a:ext cx="7633697" cy="52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algn="l" defTabSz="762000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762000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762000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762000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762000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just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The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number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variables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to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retrieved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reduced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if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some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variables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be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mapped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from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other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EO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data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(e.g.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canopy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height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and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architecture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from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 LIDAR 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measurements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) (</a:t>
            </a:r>
            <a:r>
              <a:rPr lang="de-DE" altLang="en-US" sz="1400" dirty="0" err="1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source</a:t>
            </a:r>
            <a:r>
              <a:rPr lang="de-DE" altLang="en-US" sz="1400" dirty="0">
                <a:solidFill>
                  <a:schemeClr val="tx1"/>
                </a:solidFill>
                <a:latin typeface="Arial Narrow" pitchFamily="34" charset="0"/>
                <a:cs typeface="Arial" charset="0"/>
              </a:rPr>
              <a:t>: web)</a:t>
            </a:r>
          </a:p>
        </p:txBody>
      </p:sp>
      <p:pic>
        <p:nvPicPr>
          <p:cNvPr id="9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402240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79425" y="1209699"/>
            <a:ext cx="8181975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har char="•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de-DE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de-DE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kern="0" smtClean="0"/>
              <a:t>Exploiting the temporal consistency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251520" y="1784374"/>
            <a:ext cx="8484493" cy="4452938"/>
            <a:chOff x="251520" y="1450975"/>
            <a:chExt cx="8484493" cy="4452938"/>
          </a:xfrm>
        </p:grpSpPr>
        <p:sp>
          <p:nvSpPr>
            <p:cNvPr id="71" name="Rectangle 93"/>
            <p:cNvSpPr>
              <a:spLocks noChangeArrowheads="1"/>
            </p:cNvSpPr>
            <p:nvPr/>
          </p:nvSpPr>
          <p:spPr bwMode="auto">
            <a:xfrm>
              <a:off x="5943223" y="1593850"/>
              <a:ext cx="2727325" cy="71755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AT" altLang="en-US"/>
            </a:p>
          </p:txBody>
        </p:sp>
        <p:sp>
          <p:nvSpPr>
            <p:cNvPr id="81" name="Line 64"/>
            <p:cNvSpPr>
              <a:spLocks noChangeShapeType="1"/>
            </p:cNvSpPr>
            <p:nvPr/>
          </p:nvSpPr>
          <p:spPr bwMode="auto">
            <a:xfrm>
              <a:off x="1187624" y="4293096"/>
              <a:ext cx="580345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grpSp>
          <p:nvGrpSpPr>
            <p:cNvPr id="11" name="Group 79"/>
            <p:cNvGrpSpPr>
              <a:grpSpLocks/>
            </p:cNvGrpSpPr>
            <p:nvPr/>
          </p:nvGrpSpPr>
          <p:grpSpPr bwMode="auto">
            <a:xfrm>
              <a:off x="1776413" y="1717675"/>
              <a:ext cx="4052887" cy="1077913"/>
              <a:chOff x="1429" y="1389"/>
              <a:chExt cx="2494" cy="680"/>
            </a:xfrm>
          </p:grpSpPr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3787" y="188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1429" y="1888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auto">
              <a:xfrm>
                <a:off x="3515" y="1752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5" name="Oval 15"/>
              <p:cNvSpPr>
                <a:spLocks noChangeArrowheads="1"/>
              </p:cNvSpPr>
              <p:nvPr/>
            </p:nvSpPr>
            <p:spPr bwMode="auto">
              <a:xfrm>
                <a:off x="2109" y="1616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3334" y="1797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3198" y="1389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1882" y="1933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2517" y="1525"/>
                <a:ext cx="136" cy="1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endParaRPr lang="de-AT" altLang="en-US"/>
              </a:p>
            </p:txBody>
          </p:sp>
        </p:grpSp>
        <p:grpSp>
          <p:nvGrpSpPr>
            <p:cNvPr id="20" name="Group 89"/>
            <p:cNvGrpSpPr>
              <a:grpSpLocks/>
            </p:cNvGrpSpPr>
            <p:nvPr/>
          </p:nvGrpSpPr>
          <p:grpSpPr bwMode="auto">
            <a:xfrm>
              <a:off x="890588" y="1466850"/>
              <a:ext cx="6886575" cy="1604963"/>
              <a:chOff x="548" y="1308"/>
              <a:chExt cx="4237" cy="1014"/>
            </a:xfrm>
          </p:grpSpPr>
          <p:sp>
            <p:nvSpPr>
              <p:cNvPr id="21" name="Text Box 52"/>
              <p:cNvSpPr txBox="1">
                <a:spLocks noChangeArrowheads="1"/>
              </p:cNvSpPr>
              <p:nvPr/>
            </p:nvSpPr>
            <p:spPr bwMode="auto">
              <a:xfrm>
                <a:off x="4262" y="2069"/>
                <a:ext cx="523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SzPct val="80000"/>
                  <a:buChar char="l"/>
                  <a:defRPr>
                    <a:solidFill>
                      <a:schemeClr val="accent2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SzPct val="75000"/>
                  <a:buChar char="l"/>
                  <a:defRPr sz="1600">
                    <a:solidFill>
                      <a:schemeClr val="accent2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SzPct val="60000"/>
                  <a:buChar char="l"/>
                  <a:defRPr sz="1400">
                    <a:solidFill>
                      <a:schemeClr val="accent2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1200">
                    <a:solidFill>
                      <a:schemeClr val="accent2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1200">
                    <a:solidFill>
                      <a:schemeClr val="accent2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SzPct val="150000"/>
                  <a:buFont typeface="Wingdings" pitchFamily="2" charset="2"/>
                  <a:buNone/>
                </a:pPr>
                <a:r>
                  <a:rPr lang="en-US" altLang="en-US" sz="2000">
                    <a:latin typeface="Trebuchet MS" pitchFamily="34" charset="0"/>
                  </a:rPr>
                  <a:t>time</a:t>
                </a:r>
              </a:p>
            </p:txBody>
          </p:sp>
          <p:grpSp>
            <p:nvGrpSpPr>
              <p:cNvPr id="22" name="Group 83"/>
              <p:cNvGrpSpPr>
                <a:grpSpLocks/>
              </p:cNvGrpSpPr>
              <p:nvPr/>
            </p:nvGrpSpPr>
            <p:grpSpPr bwMode="auto">
              <a:xfrm>
                <a:off x="548" y="1308"/>
                <a:ext cx="3720" cy="885"/>
                <a:chOff x="884" y="1230"/>
                <a:chExt cx="3720" cy="885"/>
              </a:xfrm>
            </p:grpSpPr>
            <p:grpSp>
              <p:nvGrpSpPr>
                <p:cNvPr id="23" name="Group 11"/>
                <p:cNvGrpSpPr>
                  <a:grpSpLocks/>
                </p:cNvGrpSpPr>
                <p:nvPr/>
              </p:nvGrpSpPr>
              <p:grpSpPr bwMode="auto">
                <a:xfrm>
                  <a:off x="1031" y="1434"/>
                  <a:ext cx="3573" cy="681"/>
                  <a:chOff x="748" y="2614"/>
                  <a:chExt cx="4219" cy="1134"/>
                </a:xfrm>
              </p:grpSpPr>
              <p:sp>
                <p:nvSpPr>
                  <p:cNvPr id="25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748" y="2614"/>
                    <a:ext cx="0" cy="113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26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748" y="3748"/>
                    <a:ext cx="4219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sp>
              <p:nvSpPr>
                <p:cNvPr id="24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884" y="1230"/>
                  <a:ext cx="408" cy="2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r>
                    <a:rPr lang="en-US" altLang="en-US" sz="2000">
                      <a:latin typeface="Trebuchet MS" pitchFamily="34" charset="0"/>
                    </a:rPr>
                    <a:t>LAI</a:t>
                  </a:r>
                </a:p>
              </p:txBody>
            </p:sp>
          </p:grpSp>
        </p:grpSp>
        <p:grpSp>
          <p:nvGrpSpPr>
            <p:cNvPr id="43" name="Group 68"/>
            <p:cNvGrpSpPr>
              <a:grpSpLocks/>
            </p:cNvGrpSpPr>
            <p:nvPr/>
          </p:nvGrpSpPr>
          <p:grpSpPr bwMode="auto">
            <a:xfrm>
              <a:off x="6044662" y="3256605"/>
              <a:ext cx="2506149" cy="1615192"/>
              <a:chOff x="4105" y="2659"/>
              <a:chExt cx="1542" cy="862"/>
            </a:xfrm>
            <a:solidFill>
              <a:srgbClr val="FFC000"/>
            </a:solidFill>
          </p:grpSpPr>
          <p:sp>
            <p:nvSpPr>
              <p:cNvPr id="44" name="Rectangle 50"/>
              <p:cNvSpPr>
                <a:spLocks noChangeArrowheads="1"/>
              </p:cNvSpPr>
              <p:nvPr/>
            </p:nvSpPr>
            <p:spPr bwMode="auto">
              <a:xfrm>
                <a:off x="4105" y="2659"/>
                <a:ext cx="1542" cy="862"/>
              </a:xfrm>
              <a:prstGeom prst="rect">
                <a:avLst/>
              </a:prstGeom>
              <a:solidFill>
                <a:srgbClr val="00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de-AT"/>
              </a:p>
            </p:txBody>
          </p:sp>
          <p:grpSp>
            <p:nvGrpSpPr>
              <p:cNvPr id="45" name="Group 49"/>
              <p:cNvGrpSpPr>
                <a:grpSpLocks/>
              </p:cNvGrpSpPr>
              <p:nvPr/>
            </p:nvGrpSpPr>
            <p:grpSpPr bwMode="auto">
              <a:xfrm>
                <a:off x="4150" y="2691"/>
                <a:ext cx="1441" cy="812"/>
                <a:chOff x="3833" y="1557"/>
                <a:chExt cx="1441" cy="812"/>
              </a:xfrm>
              <a:grpFill/>
            </p:grpSpPr>
            <p:sp>
              <p:nvSpPr>
                <p:cNvPr id="46" name="Oval 29"/>
                <p:cNvSpPr>
                  <a:spLocks noChangeArrowheads="1"/>
                </p:cNvSpPr>
                <p:nvPr/>
              </p:nvSpPr>
              <p:spPr bwMode="auto">
                <a:xfrm>
                  <a:off x="3833" y="1570"/>
                  <a:ext cx="136" cy="136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de-AT"/>
                </a:p>
              </p:txBody>
            </p:sp>
            <p:sp>
              <p:nvSpPr>
                <p:cNvPr id="47" name="Rectangle 30"/>
                <p:cNvSpPr>
                  <a:spLocks noChangeArrowheads="1"/>
                </p:cNvSpPr>
                <p:nvPr/>
              </p:nvSpPr>
              <p:spPr bwMode="auto">
                <a:xfrm>
                  <a:off x="3833" y="1933"/>
                  <a:ext cx="91" cy="91"/>
                </a:xfrm>
                <a:prstGeom prst="rect">
                  <a:avLst/>
                </a:prstGeom>
                <a:solidFill>
                  <a:srgbClr val="006666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de-DE"/>
                </a:p>
              </p:txBody>
            </p:sp>
            <p:sp>
              <p:nvSpPr>
                <p:cNvPr id="48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4004" y="1557"/>
                  <a:ext cx="1270" cy="214"/>
                </a:xfrm>
                <a:prstGeom prst="rect">
                  <a:avLst/>
                </a:prstGeom>
                <a:solidFill>
                  <a:srgbClr val="00669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600" b="1" dirty="0">
                      <a:latin typeface="+mn-lt"/>
                    </a:rPr>
                    <a:t>1</a:t>
                  </a:r>
                  <a:r>
                    <a:rPr lang="en-US" sz="1600" b="1" baseline="30000" dirty="0">
                      <a:latin typeface="+mn-lt"/>
                    </a:rPr>
                    <a:t>st</a:t>
                  </a:r>
                  <a:r>
                    <a:rPr lang="en-US" sz="1600" b="1" dirty="0">
                      <a:latin typeface="+mn-lt"/>
                    </a:rPr>
                    <a:t> guess</a:t>
                  </a:r>
                </a:p>
              </p:txBody>
            </p:sp>
            <p:sp>
              <p:nvSpPr>
                <p:cNvPr id="49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4009" y="1842"/>
                  <a:ext cx="1163" cy="214"/>
                </a:xfrm>
                <a:prstGeom prst="rect">
                  <a:avLst/>
                </a:prstGeom>
                <a:solidFill>
                  <a:srgbClr val="00669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defRPr/>
                  </a:pPr>
                  <a:r>
                    <a:rPr lang="en-US" sz="1600" b="1" dirty="0">
                      <a:latin typeface="+mn-lt"/>
                    </a:rPr>
                    <a:t>derived prior info</a:t>
                  </a:r>
                </a:p>
              </p:txBody>
            </p:sp>
            <p:sp>
              <p:nvSpPr>
                <p:cNvPr id="50" name="Oval 33"/>
                <p:cNvSpPr>
                  <a:spLocks noChangeArrowheads="1"/>
                </p:cNvSpPr>
                <p:nvPr/>
              </p:nvSpPr>
              <p:spPr bwMode="auto">
                <a:xfrm>
                  <a:off x="3833" y="2206"/>
                  <a:ext cx="136" cy="136"/>
                </a:xfrm>
                <a:prstGeom prst="ellipse">
                  <a:avLst/>
                </a:prstGeom>
                <a:solidFill>
                  <a:srgbClr val="00B05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de-AT"/>
                </a:p>
              </p:txBody>
            </p:sp>
            <p:sp>
              <p:nvSpPr>
                <p:cNvPr id="51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4004" y="2155"/>
                  <a:ext cx="1270" cy="214"/>
                </a:xfrm>
                <a:prstGeom prst="rect">
                  <a:avLst/>
                </a:prstGeom>
                <a:solidFill>
                  <a:srgbClr val="00669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600" b="1" dirty="0">
                      <a:latin typeface="+mn-lt"/>
                    </a:rPr>
                    <a:t>incl. prior info</a:t>
                  </a:r>
                </a:p>
              </p:txBody>
            </p:sp>
          </p:grpSp>
        </p:grpSp>
        <p:grpSp>
          <p:nvGrpSpPr>
            <p:cNvPr id="52" name="Group 94"/>
            <p:cNvGrpSpPr>
              <a:grpSpLocks/>
            </p:cNvGrpSpPr>
            <p:nvPr/>
          </p:nvGrpSpPr>
          <p:grpSpPr bwMode="auto">
            <a:xfrm>
              <a:off x="995363" y="4286250"/>
              <a:ext cx="6781800" cy="1587500"/>
              <a:chOff x="612" y="3089"/>
              <a:chExt cx="4173" cy="1002"/>
            </a:xfrm>
          </p:grpSpPr>
          <p:grpSp>
            <p:nvGrpSpPr>
              <p:cNvPr id="53" name="Group 72"/>
              <p:cNvGrpSpPr>
                <a:grpSpLocks/>
              </p:cNvGrpSpPr>
              <p:nvPr/>
            </p:nvGrpSpPr>
            <p:grpSpPr bwMode="auto">
              <a:xfrm>
                <a:off x="1157" y="3225"/>
                <a:ext cx="2449" cy="680"/>
                <a:chOff x="1429" y="3294"/>
                <a:chExt cx="2449" cy="680"/>
              </a:xfrm>
            </p:grpSpPr>
            <p:sp>
              <p:nvSpPr>
                <p:cNvPr id="61" name="Oval 41"/>
                <p:cNvSpPr>
                  <a:spLocks noChangeArrowheads="1"/>
                </p:cNvSpPr>
                <p:nvPr/>
              </p:nvSpPr>
              <p:spPr bwMode="auto">
                <a:xfrm>
                  <a:off x="2562" y="3294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2" name="Oval 42"/>
                <p:cNvSpPr>
                  <a:spLocks noChangeArrowheads="1"/>
                </p:cNvSpPr>
                <p:nvPr/>
              </p:nvSpPr>
              <p:spPr bwMode="auto">
                <a:xfrm>
                  <a:off x="1882" y="3793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3" name="Oval 43"/>
                <p:cNvSpPr>
                  <a:spLocks noChangeArrowheads="1"/>
                </p:cNvSpPr>
                <p:nvPr/>
              </p:nvSpPr>
              <p:spPr bwMode="auto">
                <a:xfrm>
                  <a:off x="3107" y="3385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4" name="Oval 44"/>
                <p:cNvSpPr>
                  <a:spLocks noChangeArrowheads="1"/>
                </p:cNvSpPr>
                <p:nvPr/>
              </p:nvSpPr>
              <p:spPr bwMode="auto">
                <a:xfrm>
                  <a:off x="3742" y="3793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5" name="Oval 45"/>
                <p:cNvSpPr>
                  <a:spLocks noChangeArrowheads="1"/>
                </p:cNvSpPr>
                <p:nvPr/>
              </p:nvSpPr>
              <p:spPr bwMode="auto">
                <a:xfrm>
                  <a:off x="1429" y="3838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6" name="Oval 46"/>
                <p:cNvSpPr>
                  <a:spLocks noChangeArrowheads="1"/>
                </p:cNvSpPr>
                <p:nvPr/>
              </p:nvSpPr>
              <p:spPr bwMode="auto">
                <a:xfrm>
                  <a:off x="2109" y="3566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7" name="Oval 47"/>
                <p:cNvSpPr>
                  <a:spLocks noChangeArrowheads="1"/>
                </p:cNvSpPr>
                <p:nvPr/>
              </p:nvSpPr>
              <p:spPr bwMode="auto">
                <a:xfrm>
                  <a:off x="3288" y="3475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68" name="Oval 48"/>
                <p:cNvSpPr>
                  <a:spLocks noChangeArrowheads="1"/>
                </p:cNvSpPr>
                <p:nvPr/>
              </p:nvSpPr>
              <p:spPr bwMode="auto">
                <a:xfrm>
                  <a:off x="3470" y="3702"/>
                  <a:ext cx="136" cy="136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</p:grpSp>
          <p:grpSp>
            <p:nvGrpSpPr>
              <p:cNvPr id="54" name="Group 88"/>
              <p:cNvGrpSpPr>
                <a:grpSpLocks/>
              </p:cNvGrpSpPr>
              <p:nvPr/>
            </p:nvGrpSpPr>
            <p:grpSpPr bwMode="auto">
              <a:xfrm>
                <a:off x="612" y="3089"/>
                <a:ext cx="4173" cy="1002"/>
                <a:chOff x="612" y="3089"/>
                <a:chExt cx="4173" cy="1002"/>
              </a:xfrm>
            </p:grpSpPr>
            <p:sp>
              <p:nvSpPr>
                <p:cNvPr id="55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4318" y="3838"/>
                  <a:ext cx="467" cy="2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r>
                    <a:rPr lang="en-US" altLang="en-US" sz="2000">
                      <a:latin typeface="Trebuchet MS" pitchFamily="34" charset="0"/>
                    </a:rPr>
                    <a:t>time</a:t>
                  </a:r>
                </a:p>
              </p:txBody>
            </p:sp>
            <p:grpSp>
              <p:nvGrpSpPr>
                <p:cNvPr id="56" name="Group 81"/>
                <p:cNvGrpSpPr>
                  <a:grpSpLocks/>
                </p:cNvGrpSpPr>
                <p:nvPr/>
              </p:nvGrpSpPr>
              <p:grpSpPr bwMode="auto">
                <a:xfrm>
                  <a:off x="612" y="3089"/>
                  <a:ext cx="3720" cy="885"/>
                  <a:chOff x="884" y="3158"/>
                  <a:chExt cx="3720" cy="885"/>
                </a:xfrm>
              </p:grpSpPr>
              <p:grpSp>
                <p:nvGrpSpPr>
                  <p:cNvPr id="57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1033" y="3362"/>
                    <a:ext cx="3571" cy="681"/>
                    <a:chOff x="748" y="2614"/>
                    <a:chExt cx="4219" cy="1134"/>
                  </a:xfrm>
                </p:grpSpPr>
                <p:sp>
                  <p:nvSpPr>
                    <p:cNvPr id="59" name="Line 6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48" y="2614"/>
                      <a:ext cx="0" cy="113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0" name="Line 6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48" y="3748"/>
                      <a:ext cx="4219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</p:grpSp>
              <p:sp>
                <p:nvSpPr>
                  <p:cNvPr id="58" name="Text Box 6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84" y="3158"/>
                    <a:ext cx="454" cy="2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algn="l" eaLnBrk="0" hangingPunct="0">
                      <a:spcBef>
                        <a:spcPct val="20000"/>
                      </a:spcBef>
                      <a:buSzPct val="80000"/>
                      <a:buChar char="l"/>
                      <a:defRPr>
                        <a:solidFill>
                          <a:schemeClr val="accent2"/>
                        </a:solidFill>
                        <a:latin typeface="Arial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SzPct val="75000"/>
                      <a:buChar char="l"/>
                      <a:defRPr sz="1600">
                        <a:solidFill>
                          <a:schemeClr val="accent2"/>
                        </a:solidFill>
                        <a:latin typeface="Arial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SzPct val="60000"/>
                      <a:buChar char="l"/>
                      <a:defRPr sz="1400">
                        <a:solidFill>
                          <a:schemeClr val="accent2"/>
                        </a:solidFill>
                        <a:latin typeface="Arial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Char char="•"/>
                      <a:defRPr sz="1200">
                        <a:solidFill>
                          <a:schemeClr val="accent2"/>
                        </a:solidFill>
                        <a:latin typeface="Arial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Char char="–"/>
                      <a:defRPr sz="1200">
                        <a:solidFill>
                          <a:schemeClr val="accent2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1200">
                        <a:solidFill>
                          <a:schemeClr val="accent2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1200">
                        <a:solidFill>
                          <a:schemeClr val="accent2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1200">
                        <a:solidFill>
                          <a:schemeClr val="accent2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–"/>
                      <a:defRPr sz="1200">
                        <a:solidFill>
                          <a:schemeClr val="accent2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50000"/>
                      </a:spcBef>
                      <a:buSzPct val="150000"/>
                      <a:buFont typeface="Wingdings" pitchFamily="2" charset="2"/>
                      <a:buNone/>
                    </a:pPr>
                    <a:r>
                      <a:rPr lang="en-US" altLang="en-US" sz="2000" dirty="0">
                        <a:latin typeface="Trebuchet MS" pitchFamily="34" charset="0"/>
                      </a:rPr>
                      <a:t>LAI</a:t>
                    </a:r>
                  </a:p>
                </p:txBody>
              </p:sp>
            </p:grpSp>
          </p:grpSp>
        </p:grpSp>
        <p:sp>
          <p:nvSpPr>
            <p:cNvPr id="69" name="Rectangle 90"/>
            <p:cNvSpPr>
              <a:spLocks noChangeArrowheads="1"/>
            </p:cNvSpPr>
            <p:nvPr/>
          </p:nvSpPr>
          <p:spPr bwMode="auto">
            <a:xfrm>
              <a:off x="920750" y="1450975"/>
              <a:ext cx="7815263" cy="445293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AT" altLang="en-US"/>
            </a:p>
          </p:txBody>
        </p:sp>
        <p:graphicFrame>
          <p:nvGraphicFramePr>
            <p:cNvPr id="70" name="Object 2"/>
            <p:cNvGraphicFramePr>
              <a:graphicFrameLocks noGrp="1" noChangeAspect="1"/>
            </p:cNvGraphicFramePr>
            <p:nvPr>
              <p:ph sz="half" idx="4294967295"/>
              <p:extLst>
                <p:ext uri="{D42A27DB-BD31-4B8C-83A1-F6EECF244321}">
                  <p14:modId xmlns:p14="http://schemas.microsoft.com/office/powerpoint/2010/main" val="2670598519"/>
                </p:ext>
              </p:extLst>
            </p:nvPr>
          </p:nvGraphicFramePr>
          <p:xfrm>
            <a:off x="6007100" y="1665288"/>
            <a:ext cx="2600325" cy="544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7" name="Equation" r:id="rId4" imgW="2540000" imgH="546100" progId="Equation.3">
                    <p:embed/>
                  </p:oleObj>
                </mc:Choice>
                <mc:Fallback>
                  <p:oleObj name="Equation" r:id="rId4" imgW="2540000" imgH="546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07100" y="1665288"/>
                          <a:ext cx="2600325" cy="5445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2" name="Rectangle 21"/>
            <p:cNvSpPr>
              <a:spLocks noChangeArrowheads="1"/>
            </p:cNvSpPr>
            <p:nvPr/>
          </p:nvSpPr>
          <p:spPr bwMode="auto">
            <a:xfrm>
              <a:off x="3014718" y="3676493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3" name="Rectangle 22"/>
            <p:cNvSpPr>
              <a:spLocks noChangeArrowheads="1"/>
            </p:cNvSpPr>
            <p:nvPr/>
          </p:nvSpPr>
          <p:spPr bwMode="auto">
            <a:xfrm>
              <a:off x="2572692" y="4036062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4" name="Rectangle 23"/>
            <p:cNvSpPr>
              <a:spLocks noChangeArrowheads="1"/>
            </p:cNvSpPr>
            <p:nvPr/>
          </p:nvSpPr>
          <p:spPr bwMode="auto">
            <a:xfrm>
              <a:off x="3752512" y="3174364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5" name="Rectangle 24"/>
            <p:cNvSpPr>
              <a:spLocks noChangeArrowheads="1"/>
            </p:cNvSpPr>
            <p:nvPr/>
          </p:nvSpPr>
          <p:spPr bwMode="auto">
            <a:xfrm>
              <a:off x="4636565" y="3318508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6" name="Rectangle 25"/>
            <p:cNvSpPr>
              <a:spLocks noChangeArrowheads="1"/>
            </p:cNvSpPr>
            <p:nvPr/>
          </p:nvSpPr>
          <p:spPr bwMode="auto">
            <a:xfrm>
              <a:off x="5195598" y="3820637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7" name="Rectangle 26"/>
            <p:cNvSpPr>
              <a:spLocks noChangeArrowheads="1"/>
            </p:cNvSpPr>
            <p:nvPr/>
          </p:nvSpPr>
          <p:spPr bwMode="auto">
            <a:xfrm>
              <a:off x="5637624" y="4036062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8" name="Rectangle 27"/>
            <p:cNvSpPr>
              <a:spLocks noChangeArrowheads="1"/>
            </p:cNvSpPr>
            <p:nvPr/>
          </p:nvSpPr>
          <p:spPr bwMode="auto">
            <a:xfrm>
              <a:off x="4857578" y="3532349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79" name="Rectangle 28"/>
            <p:cNvSpPr>
              <a:spLocks noChangeArrowheads="1"/>
            </p:cNvSpPr>
            <p:nvPr/>
          </p:nvSpPr>
          <p:spPr bwMode="auto">
            <a:xfrm>
              <a:off x="1836523" y="4107342"/>
              <a:ext cx="147884" cy="144144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DE" altLang="en-US"/>
            </a:p>
          </p:txBody>
        </p:sp>
        <p:sp>
          <p:nvSpPr>
            <p:cNvPr id="80" name="Line 57"/>
            <p:cNvSpPr>
              <a:spLocks noChangeShapeType="1"/>
            </p:cNvSpPr>
            <p:nvPr/>
          </p:nvSpPr>
          <p:spPr bwMode="auto">
            <a:xfrm>
              <a:off x="1192750" y="3209212"/>
              <a:ext cx="0" cy="107870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Text Box 66"/>
            <p:cNvSpPr txBox="1">
              <a:spLocks noChangeArrowheads="1"/>
            </p:cNvSpPr>
            <p:nvPr/>
          </p:nvSpPr>
          <p:spPr bwMode="auto">
            <a:xfrm>
              <a:off x="953857" y="2852936"/>
              <a:ext cx="737823" cy="400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en-US" altLang="en-US" sz="2000" dirty="0">
                  <a:latin typeface="Trebuchet MS" pitchFamily="34" charset="0"/>
                </a:rPr>
                <a:t>LAI</a:t>
              </a:r>
            </a:p>
          </p:txBody>
        </p:sp>
        <p:sp>
          <p:nvSpPr>
            <p:cNvPr id="3" name="Pfeil nach unten 2"/>
            <p:cNvSpPr/>
            <p:nvPr/>
          </p:nvSpPr>
          <p:spPr>
            <a:xfrm>
              <a:off x="251520" y="2630909"/>
              <a:ext cx="576064" cy="24393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7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321279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95536" y="62136"/>
            <a:ext cx="8496944" cy="1062608"/>
          </a:xfrm>
        </p:spPr>
        <p:txBody>
          <a:bodyPr>
            <a:normAutofit/>
          </a:bodyPr>
          <a:lstStyle/>
          <a:p>
            <a:pPr algn="ctr"/>
            <a:r>
              <a:rPr lang="de-DE" smtClean="0"/>
              <a:t>BOKU  -   University of Natural Resources &amp; LiFe Sciences </a:t>
            </a:r>
            <a:endParaRPr lang="de-DE" sz="2700" i="1" dirty="0">
              <a:latin typeface="+mn-lt"/>
            </a:endParaRPr>
          </a:p>
        </p:txBody>
      </p:sp>
      <p:pic>
        <p:nvPicPr>
          <p:cNvPr id="9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43620"/>
            <a:ext cx="4691789" cy="2940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feld 4"/>
          <p:cNvSpPr txBox="1">
            <a:spLocks noChangeArrowheads="1"/>
          </p:cNvSpPr>
          <p:nvPr/>
        </p:nvSpPr>
        <p:spPr bwMode="auto">
          <a:xfrm>
            <a:off x="372717" y="4365104"/>
            <a:ext cx="85197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de-DE" sz="2400" b="1" smtClean="0">
                <a:solidFill>
                  <a:schemeClr val="tx1"/>
                </a:solidFill>
                <a:latin typeface="+mn-lt"/>
              </a:rPr>
              <a:t>History</a:t>
            </a:r>
            <a:r>
              <a:rPr lang="de-DE" sz="2400" b="1" dirty="0" smtClean="0">
                <a:solidFill>
                  <a:schemeClr val="tx1"/>
                </a:solidFill>
                <a:latin typeface="+mn-lt"/>
              </a:rPr>
              <a:t>:</a:t>
            </a:r>
            <a:r>
              <a:rPr lang="de-DE" sz="2400" b="1" smtClean="0">
                <a:solidFill>
                  <a:schemeClr val="tx1"/>
                </a:solidFill>
                <a:latin typeface="+mn-lt"/>
              </a:rPr>
              <a:t>		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…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since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1875</a:t>
            </a:r>
          </a:p>
          <a:p>
            <a:pPr algn="l" eaLnBrk="1" hangingPunct="1"/>
            <a:r>
              <a:rPr lang="de-DE" sz="2400" b="1" dirty="0" err="1">
                <a:solidFill>
                  <a:schemeClr val="tx1"/>
                </a:solidFill>
                <a:latin typeface="+mn-lt"/>
              </a:rPr>
              <a:t>Staffing</a:t>
            </a:r>
            <a:r>
              <a:rPr lang="de-DE" sz="2400" b="1" dirty="0">
                <a:solidFill>
                  <a:schemeClr val="tx1"/>
                </a:solidFill>
                <a:latin typeface="+mn-lt"/>
              </a:rPr>
              <a:t>:</a:t>
            </a:r>
            <a:r>
              <a:rPr lang="de-DE" sz="2400">
                <a:solidFill>
                  <a:schemeClr val="tx1"/>
                </a:solidFill>
                <a:latin typeface="+mn-lt"/>
              </a:rPr>
              <a:t>	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	… </a:t>
            </a:r>
            <a:r>
              <a:rPr lang="de-DE" sz="2400" dirty="0">
                <a:solidFill>
                  <a:schemeClr val="tx1"/>
                </a:solidFill>
                <a:latin typeface="+mn-lt"/>
              </a:rPr>
              <a:t>ca</a:t>
            </a:r>
            <a:r>
              <a:rPr lang="de-DE" sz="2400">
                <a:solidFill>
                  <a:schemeClr val="tx1"/>
                </a:solidFill>
                <a:latin typeface="+mn-lt"/>
              </a:rPr>
              <a:t>. 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20</a:t>
            </a:r>
          </a:p>
          <a:p>
            <a:pPr algn="l" eaLnBrk="1" hangingPunct="1"/>
            <a:r>
              <a:rPr lang="de-DE" sz="2400" b="1" smtClean="0">
                <a:solidFill>
                  <a:schemeClr val="tx1"/>
                </a:solidFill>
                <a:latin typeface="+mn-lt"/>
              </a:rPr>
              <a:t>Teaching</a:t>
            </a:r>
            <a:r>
              <a:rPr lang="de-DE" sz="2400" b="1" dirty="0" smtClean="0">
                <a:solidFill>
                  <a:schemeClr val="tx1"/>
                </a:solidFill>
                <a:latin typeface="+mn-lt"/>
              </a:rPr>
              <a:t>: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		…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several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bachelor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&amp; </a:t>
            </a:r>
            <a:r>
              <a:rPr lang="de-DE" sz="2400" dirty="0" err="1">
                <a:solidFill>
                  <a:schemeClr val="tx1"/>
                </a:solidFill>
                <a:latin typeface="+mn-lt"/>
              </a:rPr>
              <a:t>m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aster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programs</a:t>
            </a:r>
            <a:endParaRPr lang="de-DE" sz="2400" dirty="0" smtClean="0">
              <a:solidFill>
                <a:schemeClr val="tx1"/>
              </a:solidFill>
              <a:latin typeface="+mn-lt"/>
            </a:endParaRPr>
          </a:p>
          <a:p>
            <a:pPr algn="l" eaLnBrk="1" hangingPunct="1"/>
            <a:r>
              <a:rPr lang="de-DE" sz="2400" b="1" dirty="0" err="1" smtClean="0">
                <a:solidFill>
                  <a:schemeClr val="tx1"/>
                </a:solidFill>
                <a:latin typeface="+mn-lt"/>
              </a:rPr>
              <a:t>Thematics</a:t>
            </a:r>
            <a:r>
              <a:rPr lang="de-DE" sz="2400" b="1" dirty="0" smtClean="0">
                <a:solidFill>
                  <a:schemeClr val="tx1"/>
                </a:solidFill>
                <a:latin typeface="+mn-lt"/>
              </a:rPr>
              <a:t>:</a:t>
            </a:r>
            <a:r>
              <a:rPr lang="de-DE" sz="2400">
                <a:solidFill>
                  <a:schemeClr val="tx1"/>
                </a:solidFill>
                <a:latin typeface="+mn-lt"/>
              </a:rPr>
              <a:t>	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	… 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Remote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sensing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&amp;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photogrammetry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de-DE" sz="2400" dirty="0" smtClean="0">
                <a:solidFill>
                  <a:schemeClr val="tx1"/>
                </a:solidFill>
                <a:latin typeface="+mn-lt"/>
              </a:rPr>
            </a:br>
            <a:r>
              <a:rPr lang="de-DE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		… 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GIS &amp;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land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information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de-DE" sz="2400" dirty="0" smtClean="0">
                <a:solidFill>
                  <a:schemeClr val="tx1"/>
                </a:solidFill>
                <a:latin typeface="+mn-lt"/>
              </a:rPr>
            </a:b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	</a:t>
            </a:r>
            <a:r>
              <a:rPr lang="de-DE" sz="2400" smtClean="0">
                <a:solidFill>
                  <a:schemeClr val="tx1"/>
                </a:solidFill>
                <a:latin typeface="+mn-lt"/>
              </a:rPr>
              <a:t>		…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Surveying</a:t>
            </a:r>
            <a:r>
              <a:rPr lang="de-DE" sz="2400" dirty="0" smtClean="0">
                <a:solidFill>
                  <a:schemeClr val="tx1"/>
                </a:solidFill>
                <a:latin typeface="+mn-lt"/>
              </a:rPr>
              <a:t> &amp; </a:t>
            </a:r>
            <a:r>
              <a:rPr lang="de-DE" sz="2400" dirty="0" err="1" smtClean="0">
                <a:solidFill>
                  <a:schemeClr val="tx1"/>
                </a:solidFill>
                <a:latin typeface="+mn-lt"/>
              </a:rPr>
              <a:t>geodesy</a:t>
            </a:r>
            <a:endParaRPr lang="de-DE" sz="2400" dirty="0" smtClean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35384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8" descr="Fig_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72" y="1120432"/>
            <a:ext cx="2313523" cy="258945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Fig_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411" y="1120432"/>
            <a:ext cx="2296466" cy="25719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Fig_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49" y="3945437"/>
            <a:ext cx="2299567" cy="25703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907411" y="3945437"/>
            <a:ext cx="5777606" cy="2579907"/>
            <a:chOff x="2031" y="2580"/>
            <a:chExt cx="4037" cy="16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7352" name="Picture 7" descr="Fig_D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1" y="2580"/>
              <a:ext cx="1610" cy="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53" name="Rectangle 11"/>
            <p:cNvSpPr>
              <a:spLocks noChangeArrowheads="1"/>
            </p:cNvSpPr>
            <p:nvPr/>
          </p:nvSpPr>
          <p:spPr bwMode="auto">
            <a:xfrm>
              <a:off x="3800" y="3562"/>
              <a:ext cx="2268" cy="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>
              <a:spAutoFit/>
            </a:bodyPr>
            <a:lstStyle>
              <a:lvl1pPr algn="l" defTabSz="762000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defTabSz="762000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defTabSz="762000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defTabSz="762000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defTabSz="762000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Optimization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of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„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soil-isolines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“ for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pixels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within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3 x 3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gliding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windows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,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assuming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that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only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LAI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shows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a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remarkable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variation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within</a:t>
              </a:r>
              <a:r>
                <a:rPr lang="de-DE" altLang="en-US" sz="1400" dirty="0">
                  <a:solidFill>
                    <a:schemeClr val="tx1"/>
                  </a:solidFill>
                  <a:latin typeface="Arial Narrow" pitchFamily="34" charset="0"/>
                </a:rPr>
                <a:t>  ± 1 </a:t>
              </a:r>
              <a:r>
                <a:rPr lang="de-DE" altLang="en-US" sz="1400" dirty="0" err="1">
                  <a:solidFill>
                    <a:schemeClr val="tx1"/>
                  </a:solidFill>
                  <a:latin typeface="Arial Narrow" pitchFamily="34" charset="0"/>
                </a:rPr>
                <a:t>pixel</a:t>
              </a:r>
              <a:endParaRPr lang="de-DE" altLang="en-US" sz="14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439139" y="1144456"/>
            <a:ext cx="316835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har char="•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de-DE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de-DE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kern="0" dirty="0" smtClean="0"/>
              <a:t>Exploiting spatial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kern="0" dirty="0" smtClean="0"/>
              <a:t>auto-correlation</a:t>
            </a:r>
          </a:p>
        </p:txBody>
      </p:sp>
      <p:pic>
        <p:nvPicPr>
          <p:cNvPr id="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err="1" smtClean="0"/>
              <a:t>CopinG</a:t>
            </a:r>
            <a:r>
              <a:rPr lang="en-GB" kern="0" dirty="0" smtClean="0"/>
              <a:t> with Ill-posedness</a:t>
            </a:r>
          </a:p>
        </p:txBody>
      </p:sp>
    </p:spTree>
    <p:extLst>
      <p:ext uri="{BB962C8B-B14F-4D97-AF65-F5344CB8AC3E}">
        <p14:creationId xmlns:p14="http://schemas.microsoft.com/office/powerpoint/2010/main" val="2662434537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 RTM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04191" y="944672"/>
            <a:ext cx="5820422" cy="3469307"/>
            <a:chOff x="842" y="1570"/>
            <a:chExt cx="4387" cy="235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019" y="1906"/>
              <a:ext cx="576" cy="480"/>
            </a:xfrm>
            <a:prstGeom prst="rect">
              <a:avLst/>
            </a:prstGeom>
            <a:solidFill>
              <a:srgbClr val="BBE0E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019" y="2722"/>
              <a:ext cx="576" cy="480"/>
            </a:xfrm>
            <a:prstGeom prst="rect">
              <a:avLst/>
            </a:prstGeom>
            <a:solidFill>
              <a:srgbClr val="BBE0E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905" y="2373"/>
              <a:ext cx="355" cy="361"/>
            </a:xfrm>
            <a:prstGeom prst="ellipse">
              <a:avLst/>
            </a:prstGeom>
            <a:solidFill>
              <a:srgbClr val="FF9900"/>
            </a:solidFill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cxnSp>
          <p:nvCxnSpPr>
            <p:cNvPr id="10" name="AutoShape 10"/>
            <p:cNvCxnSpPr>
              <a:cxnSpLocks noChangeShapeType="1"/>
              <a:stCxn id="6" idx="3"/>
              <a:endCxn id="9" idx="0"/>
            </p:cNvCxnSpPr>
            <p:nvPr/>
          </p:nvCxnSpPr>
          <p:spPr bwMode="auto">
            <a:xfrm>
              <a:off x="1604" y="2146"/>
              <a:ext cx="479" cy="21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AutoShape 11"/>
            <p:cNvCxnSpPr>
              <a:cxnSpLocks noChangeShapeType="1"/>
              <a:stCxn id="8" idx="3"/>
              <a:endCxn id="9" idx="4"/>
            </p:cNvCxnSpPr>
            <p:nvPr/>
          </p:nvCxnSpPr>
          <p:spPr bwMode="auto">
            <a:xfrm flipV="1">
              <a:off x="1604" y="2743"/>
              <a:ext cx="479" cy="219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659" y="3202"/>
              <a:ext cx="620" cy="528"/>
            </a:xfrm>
            <a:prstGeom prst="rect">
              <a:avLst/>
            </a:prstGeom>
            <a:solidFill>
              <a:srgbClr val="FFFF99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grpSp>
          <p:nvGrpSpPr>
            <p:cNvPr id="13" name="Group 13"/>
            <p:cNvGrpSpPr>
              <a:grpSpLocks/>
            </p:cNvGrpSpPr>
            <p:nvPr/>
          </p:nvGrpSpPr>
          <p:grpSpPr bwMode="auto">
            <a:xfrm>
              <a:off x="3899" y="2818"/>
              <a:ext cx="355" cy="432"/>
              <a:chOff x="3696" y="1993"/>
              <a:chExt cx="384" cy="432"/>
            </a:xfrm>
          </p:grpSpPr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3696" y="1993"/>
                <a:ext cx="384" cy="432"/>
              </a:xfrm>
              <a:prstGeom prst="rect">
                <a:avLst/>
              </a:prstGeom>
              <a:solidFill>
                <a:srgbClr val="DDDDDD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1" name="Line 15"/>
              <p:cNvSpPr>
                <a:spLocks noChangeShapeType="1"/>
              </p:cNvSpPr>
              <p:nvPr/>
            </p:nvSpPr>
            <p:spPr bwMode="auto">
              <a:xfrm>
                <a:off x="3792" y="2089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3888" y="2089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3" name="Line 17"/>
              <p:cNvSpPr>
                <a:spLocks noChangeShapeType="1"/>
              </p:cNvSpPr>
              <p:nvPr/>
            </p:nvSpPr>
            <p:spPr bwMode="auto">
              <a:xfrm>
                <a:off x="3984" y="2089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5" name="Rectangle 18"/>
              <p:cNvSpPr>
                <a:spLocks noChangeArrowheads="1"/>
              </p:cNvSpPr>
              <p:nvPr/>
            </p:nvSpPr>
            <p:spPr bwMode="auto">
              <a:xfrm>
                <a:off x="3744" y="2185"/>
                <a:ext cx="96" cy="4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6" name="Rectangle 19"/>
              <p:cNvSpPr>
                <a:spLocks noChangeArrowheads="1"/>
              </p:cNvSpPr>
              <p:nvPr/>
            </p:nvSpPr>
            <p:spPr bwMode="auto">
              <a:xfrm>
                <a:off x="3840" y="2137"/>
                <a:ext cx="96" cy="4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7" name="Rectangle 20"/>
              <p:cNvSpPr>
                <a:spLocks noChangeArrowheads="1"/>
              </p:cNvSpPr>
              <p:nvPr/>
            </p:nvSpPr>
            <p:spPr bwMode="auto">
              <a:xfrm>
                <a:off x="3936" y="2233"/>
                <a:ext cx="96" cy="4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</p:grp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1019" y="2098"/>
              <a:ext cx="576" cy="240"/>
            </a:xfrm>
            <a:custGeom>
              <a:avLst/>
              <a:gdLst>
                <a:gd name="T0" fmla="*/ 0 w 624"/>
                <a:gd name="T1" fmla="*/ 57 h 288"/>
                <a:gd name="T2" fmla="*/ 24 w 624"/>
                <a:gd name="T3" fmla="*/ 57 h 288"/>
                <a:gd name="T4" fmla="*/ 47 w 624"/>
                <a:gd name="T5" fmla="*/ 38 h 288"/>
                <a:gd name="T6" fmla="*/ 71 w 624"/>
                <a:gd name="T7" fmla="*/ 48 h 288"/>
                <a:gd name="T8" fmla="*/ 117 w 624"/>
                <a:gd name="T9" fmla="*/ 57 h 288"/>
                <a:gd name="T10" fmla="*/ 140 w 624"/>
                <a:gd name="T11" fmla="*/ 0 h 288"/>
                <a:gd name="T12" fmla="*/ 234 w 624"/>
                <a:gd name="T13" fmla="*/ 48 h 288"/>
                <a:gd name="T14" fmla="*/ 304 w 624"/>
                <a:gd name="T15" fmla="*/ 57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24" h="288">
                  <a:moveTo>
                    <a:pt x="0" y="288"/>
                  </a:moveTo>
                  <a:lnTo>
                    <a:pt x="48" y="288"/>
                  </a:lnTo>
                  <a:lnTo>
                    <a:pt x="96" y="192"/>
                  </a:lnTo>
                  <a:lnTo>
                    <a:pt x="144" y="240"/>
                  </a:lnTo>
                  <a:lnTo>
                    <a:pt x="240" y="288"/>
                  </a:lnTo>
                  <a:lnTo>
                    <a:pt x="288" y="0"/>
                  </a:lnTo>
                  <a:lnTo>
                    <a:pt x="480" y="240"/>
                  </a:lnTo>
                  <a:lnTo>
                    <a:pt x="624" y="288"/>
                  </a:lnTo>
                </a:path>
              </a:pathLst>
            </a:custGeom>
            <a:noFill/>
            <a:ln w="28575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019" y="2818"/>
              <a:ext cx="566" cy="363"/>
            </a:xfrm>
            <a:custGeom>
              <a:avLst/>
              <a:gdLst>
                <a:gd name="T0" fmla="*/ 0 w 613"/>
                <a:gd name="T1" fmla="*/ 363 h 363"/>
                <a:gd name="T2" fmla="*/ 26 w 613"/>
                <a:gd name="T3" fmla="*/ 331 h 363"/>
                <a:gd name="T4" fmla="*/ 47 w 613"/>
                <a:gd name="T5" fmla="*/ 267 h 363"/>
                <a:gd name="T6" fmla="*/ 77 w 613"/>
                <a:gd name="T7" fmla="*/ 268 h 363"/>
                <a:gd name="T8" fmla="*/ 118 w 613"/>
                <a:gd name="T9" fmla="*/ 299 h 363"/>
                <a:gd name="T10" fmla="*/ 141 w 613"/>
                <a:gd name="T11" fmla="*/ 0 h 363"/>
                <a:gd name="T12" fmla="*/ 238 w 613"/>
                <a:gd name="T13" fmla="*/ 166 h 363"/>
                <a:gd name="T14" fmla="*/ 299 w 613"/>
                <a:gd name="T15" fmla="*/ 299 h 3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3" h="363">
                  <a:moveTo>
                    <a:pt x="0" y="363"/>
                  </a:moveTo>
                  <a:lnTo>
                    <a:pt x="54" y="331"/>
                  </a:lnTo>
                  <a:lnTo>
                    <a:pt x="96" y="267"/>
                  </a:lnTo>
                  <a:lnTo>
                    <a:pt x="156" y="268"/>
                  </a:lnTo>
                  <a:lnTo>
                    <a:pt x="243" y="299"/>
                  </a:lnTo>
                  <a:lnTo>
                    <a:pt x="290" y="0"/>
                  </a:lnTo>
                  <a:lnTo>
                    <a:pt x="487" y="166"/>
                  </a:lnTo>
                  <a:lnTo>
                    <a:pt x="613" y="299"/>
                  </a:lnTo>
                </a:path>
              </a:pathLst>
            </a:custGeom>
            <a:noFill/>
            <a:ln w="28575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2719" y="3346"/>
              <a:ext cx="604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  <a:t>MODEL</a:t>
              </a: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2659" y="2290"/>
              <a:ext cx="620" cy="528"/>
            </a:xfrm>
            <a:prstGeom prst="rect">
              <a:avLst/>
            </a:prstGeom>
            <a:solidFill>
              <a:srgbClr val="FFFF99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  <a:t>COMPARI-</a:t>
              </a:r>
              <a:br>
                <a:rPr kumimoji="0" lang="en-US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</a:br>
              <a:r>
                <a:rPr kumimoji="0" lang="en-US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  <a:t>SON</a:t>
              </a:r>
            </a:p>
          </p:txBody>
        </p:sp>
        <p:cxnSp>
          <p:nvCxnSpPr>
            <p:cNvPr id="18" name="AutoShape 25"/>
            <p:cNvCxnSpPr>
              <a:cxnSpLocks noChangeShapeType="1"/>
              <a:stCxn id="9" idx="6"/>
              <a:endCxn id="17" idx="1"/>
            </p:cNvCxnSpPr>
            <p:nvPr/>
          </p:nvCxnSpPr>
          <p:spPr bwMode="auto">
            <a:xfrm>
              <a:off x="2268" y="2554"/>
              <a:ext cx="374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26"/>
            <p:cNvCxnSpPr>
              <a:cxnSpLocks noChangeShapeType="1"/>
              <a:stCxn id="12" idx="1"/>
              <a:endCxn id="8" idx="2"/>
            </p:cNvCxnSpPr>
            <p:nvPr/>
          </p:nvCxnSpPr>
          <p:spPr bwMode="auto">
            <a:xfrm rot="10800000">
              <a:off x="1307" y="3211"/>
              <a:ext cx="1335" cy="25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Text Box 27"/>
            <p:cNvSpPr txBox="1">
              <a:spLocks noChangeArrowheads="1"/>
            </p:cNvSpPr>
            <p:nvPr/>
          </p:nvSpPr>
          <p:spPr bwMode="auto">
            <a:xfrm>
              <a:off x="887" y="1570"/>
              <a:ext cx="905" cy="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measured spectrum</a:t>
              </a:r>
            </a:p>
          </p:txBody>
        </p:sp>
        <p:sp>
          <p:nvSpPr>
            <p:cNvPr id="21" name="Text Box 28"/>
            <p:cNvSpPr txBox="1">
              <a:spLocks noChangeArrowheads="1"/>
            </p:cNvSpPr>
            <p:nvPr/>
          </p:nvSpPr>
          <p:spPr bwMode="auto">
            <a:xfrm>
              <a:off x="1329" y="3538"/>
              <a:ext cx="878" cy="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modelled spectrum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endParaRPr>
            </a:p>
          </p:txBody>
        </p:sp>
        <p:sp>
          <p:nvSpPr>
            <p:cNvPr id="22" name="Text Box 29"/>
            <p:cNvSpPr txBox="1">
              <a:spLocks noChangeArrowheads="1"/>
            </p:cNvSpPr>
            <p:nvPr/>
          </p:nvSpPr>
          <p:spPr bwMode="auto">
            <a:xfrm>
              <a:off x="3589" y="2098"/>
              <a:ext cx="1107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change input parameters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until spectra match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endParaRPr>
            </a:p>
          </p:txBody>
        </p:sp>
        <p:cxnSp>
          <p:nvCxnSpPr>
            <p:cNvPr id="23" name="AutoShape 30"/>
            <p:cNvCxnSpPr>
              <a:cxnSpLocks noChangeShapeType="1"/>
            </p:cNvCxnSpPr>
            <p:nvPr/>
          </p:nvCxnSpPr>
          <p:spPr bwMode="auto">
            <a:xfrm>
              <a:off x="4254" y="3010"/>
              <a:ext cx="399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Text Box 31"/>
            <p:cNvSpPr txBox="1">
              <a:spLocks noChangeArrowheads="1"/>
            </p:cNvSpPr>
            <p:nvPr/>
          </p:nvSpPr>
          <p:spPr bwMode="auto">
            <a:xfrm>
              <a:off x="4431" y="3202"/>
              <a:ext cx="649" cy="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sng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Output</a:t>
              </a: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: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parameters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at best match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endParaRPr>
            </a:p>
          </p:txBody>
        </p:sp>
        <p:cxnSp>
          <p:nvCxnSpPr>
            <p:cNvPr id="25" name="AutoShape 32"/>
            <p:cNvCxnSpPr>
              <a:cxnSpLocks noChangeShapeType="1"/>
              <a:stCxn id="30" idx="2"/>
              <a:endCxn id="12" idx="3"/>
            </p:cNvCxnSpPr>
            <p:nvPr/>
          </p:nvCxnSpPr>
          <p:spPr bwMode="auto">
            <a:xfrm rot="5400000">
              <a:off x="3583" y="2972"/>
              <a:ext cx="207" cy="781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aphicFrame>
          <p:nvGraphicFramePr>
            <p:cNvPr id="26" name="Object 33"/>
            <p:cNvGraphicFramePr>
              <a:graphicFrameLocks noChangeAspect="1"/>
            </p:cNvGraphicFramePr>
            <p:nvPr/>
          </p:nvGraphicFramePr>
          <p:xfrm>
            <a:off x="1950" y="2448"/>
            <a:ext cx="266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6" name="Clip" r:id="rId5" imgW="4762500" imgH="3505200" progId="MS_ClipArt_Gallery.2">
                    <p:embed/>
                  </p:oleObj>
                </mc:Choice>
                <mc:Fallback>
                  <p:oleObj name="Clip" r:id="rId5" imgW="4762500" imgH="350520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50" y="2448"/>
                          <a:ext cx="266" cy="2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7" name="AutoShape 34"/>
            <p:cNvCxnSpPr>
              <a:cxnSpLocks noChangeShapeType="1"/>
              <a:stCxn id="17" idx="3"/>
              <a:endCxn id="30" idx="0"/>
            </p:cNvCxnSpPr>
            <p:nvPr/>
          </p:nvCxnSpPr>
          <p:spPr bwMode="auto">
            <a:xfrm>
              <a:off x="3296" y="2554"/>
              <a:ext cx="781" cy="25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842" y="1570"/>
              <a:ext cx="4387" cy="2352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</p:grpSp>
      <p:sp>
        <p:nvSpPr>
          <p:cNvPr id="2" name="Rechteck 1"/>
          <p:cNvSpPr/>
          <p:nvPr/>
        </p:nvSpPr>
        <p:spPr>
          <a:xfrm>
            <a:off x="420555" y="4873216"/>
            <a:ext cx="5804058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de-DE" sz="1400" b="1" dirty="0"/>
              <a:t>Key </a:t>
            </a:r>
            <a:r>
              <a:rPr lang="de-DE" sz="1400" b="1" dirty="0" err="1"/>
              <a:t>decisions</a:t>
            </a:r>
            <a:r>
              <a:rPr lang="de-DE" sz="1400" b="1" dirty="0"/>
              <a:t>: </a:t>
            </a:r>
            <a:r>
              <a:rPr lang="de-DE" sz="1400" dirty="0" smtClean="0"/>
              <a:t/>
            </a:r>
            <a:br>
              <a:rPr lang="de-DE" sz="1400" dirty="0" smtClean="0"/>
            </a:br>
            <a:endParaRPr lang="de-DE" sz="1400" dirty="0"/>
          </a:p>
          <a:p>
            <a:pPr marL="228600" indent="-228600" eaLnBrk="1" hangingPunct="1">
              <a:buAutoNum type="arabicParenBoth"/>
            </a:pPr>
            <a:r>
              <a:rPr lang="de-DE" sz="1400" dirty="0" smtClean="0"/>
              <a:t> </a:t>
            </a:r>
            <a:r>
              <a:rPr lang="de-DE" sz="1400" dirty="0" err="1" smtClean="0"/>
              <a:t>really</a:t>
            </a:r>
            <a:r>
              <a:rPr lang="de-DE" sz="1400" dirty="0" smtClean="0"/>
              <a:t> </a:t>
            </a:r>
            <a:r>
              <a:rPr lang="de-DE" sz="1400" dirty="0" err="1"/>
              <a:t>want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use</a:t>
            </a:r>
            <a:r>
              <a:rPr lang="de-DE" sz="1400" dirty="0"/>
              <a:t> RTM ? (</a:t>
            </a:r>
            <a:r>
              <a:rPr lang="de-DE" sz="1400" dirty="0" err="1"/>
              <a:t>requires</a:t>
            </a:r>
            <a:r>
              <a:rPr lang="de-DE" sz="1400" dirty="0"/>
              <a:t> </a:t>
            </a:r>
            <a:r>
              <a:rPr lang="de-DE" sz="1400" dirty="0" err="1"/>
              <a:t>BoA</a:t>
            </a:r>
            <a:r>
              <a:rPr lang="de-DE" sz="1400" dirty="0"/>
              <a:t> … </a:t>
            </a:r>
            <a:r>
              <a:rPr lang="de-DE" sz="1400" dirty="0" smtClean="0"/>
              <a:t>alternatives</a:t>
            </a:r>
            <a:r>
              <a:rPr lang="de-DE" sz="1400" dirty="0"/>
              <a:t>)</a:t>
            </a:r>
          </a:p>
          <a:p>
            <a:pPr marL="228600" indent="-228600" eaLnBrk="1" hangingPunct="1">
              <a:buAutoNum type="arabicParenBoth"/>
            </a:pPr>
            <a:r>
              <a:rPr lang="de-DE" sz="1400" dirty="0" smtClean="0"/>
              <a:t> </a:t>
            </a:r>
            <a:r>
              <a:rPr lang="de-DE" sz="1400" dirty="0" err="1" smtClean="0"/>
              <a:t>which</a:t>
            </a:r>
            <a:r>
              <a:rPr lang="de-DE" sz="1400" dirty="0" smtClean="0"/>
              <a:t> </a:t>
            </a:r>
            <a:r>
              <a:rPr lang="de-DE" sz="1400" dirty="0"/>
              <a:t>RTM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chose</a:t>
            </a:r>
            <a:r>
              <a:rPr lang="de-DE" sz="1400" dirty="0"/>
              <a:t> ? (</a:t>
            </a:r>
            <a:r>
              <a:rPr lang="de-DE" sz="1400" dirty="0" err="1"/>
              <a:t>model</a:t>
            </a:r>
            <a:r>
              <a:rPr lang="de-DE" sz="1400" dirty="0"/>
              <a:t> </a:t>
            </a:r>
            <a:r>
              <a:rPr lang="de-DE" sz="1400" dirty="0" err="1"/>
              <a:t>assumptions</a:t>
            </a:r>
            <a:r>
              <a:rPr lang="de-DE" sz="1400" dirty="0"/>
              <a:t> / </a:t>
            </a:r>
            <a:r>
              <a:rPr lang="de-DE" sz="1400" dirty="0" err="1"/>
              <a:t>model</a:t>
            </a:r>
            <a:r>
              <a:rPr lang="de-DE" sz="1400" dirty="0"/>
              <a:t> </a:t>
            </a:r>
            <a:r>
              <a:rPr lang="de-DE" sz="1400" dirty="0" err="1"/>
              <a:t>complexity</a:t>
            </a:r>
            <a:r>
              <a:rPr lang="de-DE" sz="1400" dirty="0" smtClean="0"/>
              <a:t>) </a:t>
            </a:r>
            <a:endParaRPr lang="de-DE" sz="1400" dirty="0"/>
          </a:p>
          <a:p>
            <a:pPr marL="228600" indent="-228600" eaLnBrk="1" hangingPunct="1">
              <a:buAutoNum type="arabicParenBoth"/>
            </a:pPr>
            <a:r>
              <a:rPr lang="de-DE" sz="1400" dirty="0" smtClean="0"/>
              <a:t> </a:t>
            </a:r>
            <a:r>
              <a:rPr lang="de-DE" sz="1400" dirty="0" err="1" smtClean="0"/>
              <a:t>which</a:t>
            </a:r>
            <a:r>
              <a:rPr lang="de-DE" sz="1400" dirty="0" smtClean="0"/>
              <a:t> </a:t>
            </a:r>
            <a:r>
              <a:rPr lang="de-DE" sz="1400" dirty="0" err="1"/>
              <a:t>inversion</a:t>
            </a:r>
            <a:r>
              <a:rPr lang="de-DE" sz="1400" dirty="0"/>
              <a:t> </a:t>
            </a:r>
            <a:r>
              <a:rPr lang="de-DE" sz="1400" dirty="0" err="1"/>
              <a:t>technique</a:t>
            </a:r>
            <a:r>
              <a:rPr lang="de-DE" sz="1400" dirty="0"/>
              <a:t> ?</a:t>
            </a:r>
          </a:p>
          <a:p>
            <a:pPr marL="228600" indent="-228600" eaLnBrk="1" hangingPunct="1">
              <a:buAutoNum type="arabicParenBoth"/>
            </a:pPr>
            <a:r>
              <a:rPr lang="de-DE" sz="1400" dirty="0" smtClean="0"/>
              <a:t> </a:t>
            </a:r>
            <a:r>
              <a:rPr lang="de-DE" sz="1400" dirty="0" err="1" smtClean="0"/>
              <a:t>how</a:t>
            </a:r>
            <a:r>
              <a:rPr lang="de-DE" sz="1400" dirty="0" smtClean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quantify</a:t>
            </a:r>
            <a:r>
              <a:rPr lang="de-DE" sz="1400" dirty="0"/>
              <a:t> „</a:t>
            </a:r>
            <a:r>
              <a:rPr lang="de-DE" sz="1400" dirty="0" err="1"/>
              <a:t>agreement</a:t>
            </a:r>
            <a:r>
              <a:rPr lang="de-DE" sz="1400" dirty="0"/>
              <a:t>“ ? </a:t>
            </a:r>
            <a:r>
              <a:rPr lang="de-DE" sz="1400" dirty="0" smtClean="0"/>
              <a:t>(</a:t>
            </a:r>
            <a:r>
              <a:rPr lang="de-DE" sz="1400" dirty="0" err="1" smtClean="0"/>
              <a:t>cost</a:t>
            </a:r>
            <a:r>
              <a:rPr lang="de-DE" sz="1400" dirty="0" smtClean="0"/>
              <a:t> </a:t>
            </a:r>
            <a:r>
              <a:rPr lang="de-DE" sz="1400" dirty="0" err="1" smtClean="0"/>
              <a:t>function</a:t>
            </a:r>
            <a:r>
              <a:rPr lang="de-DE" sz="1400" dirty="0" smtClean="0"/>
              <a:t> / </a:t>
            </a:r>
            <a:r>
              <a:rPr lang="de-DE" sz="1400" dirty="0" err="1" smtClean="0"/>
              <a:t>weighting</a:t>
            </a:r>
            <a:r>
              <a:rPr lang="de-DE" sz="1400" dirty="0" smtClean="0"/>
              <a:t> / </a:t>
            </a:r>
            <a:r>
              <a:rPr lang="de-DE" sz="1400" dirty="0" err="1" smtClean="0"/>
              <a:t>noise</a:t>
            </a:r>
            <a:r>
              <a:rPr lang="de-DE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7425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 txBox="1">
            <a:spLocks/>
          </p:cNvSpPr>
          <p:nvPr/>
        </p:nvSpPr>
        <p:spPr>
          <a:xfrm>
            <a:off x="395536" y="62136"/>
            <a:ext cx="8496944" cy="7833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Before you start using RTM …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51520" y="1144456"/>
            <a:ext cx="8787466" cy="458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har char="•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de-DE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de-DE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b="1" kern="0" dirty="0" smtClean="0"/>
              <a:t>Check model assumption !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Specific conditions in forests are considered ?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RTM is able to generate spectra similar to observed ones ?</a:t>
            </a:r>
            <a:endParaRPr lang="en-US" altLang="en-US" kern="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kern="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b="1" kern="0" dirty="0" smtClean="0"/>
              <a:t>Identify reasons for “inappropriate” simulations !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RTM problems ?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Problems with data cube ?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US" altLang="en-US" kern="0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en-US" b="1" kern="0" dirty="0" smtClean="0"/>
              <a:t>Act, if simulations are not fitting the observations !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Discard bands (RTM and/or data cube)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Assign weights</a:t>
            </a:r>
          </a:p>
        </p:txBody>
      </p:sp>
    </p:spTree>
    <p:extLst>
      <p:ext uri="{BB962C8B-B14F-4D97-AF65-F5344CB8AC3E}">
        <p14:creationId xmlns:p14="http://schemas.microsoft.com/office/powerpoint/2010/main" val="21809077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 txBox="1">
            <a:spLocks/>
          </p:cNvSpPr>
          <p:nvPr/>
        </p:nvSpPr>
        <p:spPr>
          <a:xfrm>
            <a:off x="395536" y="62136"/>
            <a:ext cx="8496944" cy="108232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Major steps when using LUT for RTM Inversion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51520" y="1144456"/>
            <a:ext cx="8787466" cy="538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har char="•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de-DE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de-DE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de-DE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de-DE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b="1" kern="0" dirty="0" smtClean="0"/>
              <a:t>[1] Generate LUT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What size ? (density/CPU)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Parameters within logical/physical range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Including a priori information (incl. co-variation)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Check that reflectance space is well populated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kern="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b="1" kern="0" dirty="0" smtClean="0"/>
              <a:t>[2] Find best match(</a:t>
            </a:r>
            <a:r>
              <a:rPr lang="en-US" altLang="en-US" b="1" kern="0" dirty="0" err="1" smtClean="0"/>
              <a:t>es</a:t>
            </a:r>
            <a:r>
              <a:rPr lang="en-US" altLang="en-US" b="1" kern="0" dirty="0" smtClean="0"/>
              <a:t>) !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Ill-posedness is reality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i="1" kern="0" dirty="0" smtClean="0"/>
              <a:t>N</a:t>
            </a:r>
            <a:r>
              <a:rPr lang="en-US" altLang="en-US" kern="0" dirty="0" smtClean="0"/>
              <a:t> best solution often better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Do not invert parameters which are already known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US" altLang="en-US" kern="0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en-US" b="1" kern="0" dirty="0" smtClean="0"/>
              <a:t>[3] Feature reduction &amp; use of prior info!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altLang="en-US" kern="0" dirty="0" smtClean="0"/>
              <a:t>Discard bands</a:t>
            </a:r>
          </a:p>
        </p:txBody>
      </p:sp>
    </p:spTree>
    <p:extLst>
      <p:ext uri="{BB962C8B-B14F-4D97-AF65-F5344CB8AC3E}">
        <p14:creationId xmlns:p14="http://schemas.microsoft.com/office/powerpoint/2010/main" val="214818580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Data sets &amp; Model(s)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ieren 1"/>
          <p:cNvGrpSpPr/>
          <p:nvPr/>
        </p:nvGrpSpPr>
        <p:grpSpPr>
          <a:xfrm>
            <a:off x="2199733" y="1051698"/>
            <a:ext cx="3994922" cy="4611640"/>
            <a:chOff x="5580063" y="549275"/>
            <a:chExt cx="3313112" cy="3529013"/>
          </a:xfr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7" name="Group 31"/>
            <p:cNvGrpSpPr>
              <a:grpSpLocks/>
            </p:cNvGrpSpPr>
            <p:nvPr/>
          </p:nvGrpSpPr>
          <p:grpSpPr bwMode="auto">
            <a:xfrm>
              <a:off x="6290635" y="1106171"/>
              <a:ext cx="1817196" cy="1722693"/>
              <a:chOff x="4383" y="436"/>
              <a:chExt cx="1219" cy="1189"/>
            </a:xfrm>
            <a:grpFill/>
          </p:grpSpPr>
          <p:pic>
            <p:nvPicPr>
              <p:cNvPr id="108" name="Picture 28" descr="new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07" t="4832" r="38518" b="7249"/>
              <a:stretch>
                <a:fillRect/>
              </a:stretch>
            </p:blipFill>
            <p:spPr bwMode="auto">
              <a:xfrm>
                <a:off x="4383" y="572"/>
                <a:ext cx="978" cy="105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</p:pic>
          <p:sp>
            <p:nvSpPr>
              <p:cNvPr id="109" name="Rectangle 29"/>
              <p:cNvSpPr>
                <a:spLocks noChangeArrowheads="1"/>
              </p:cNvSpPr>
              <p:nvPr/>
            </p:nvSpPr>
            <p:spPr bwMode="auto">
              <a:xfrm>
                <a:off x="4967" y="436"/>
                <a:ext cx="635" cy="466"/>
              </a:xfrm>
              <a:prstGeom prst="rect">
                <a:avLst/>
              </a:prstGeom>
              <a:grpFill/>
              <a:ln w="9525">
                <a:solidFill>
                  <a:srgbClr val="CC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altLang="en-US" sz="1400" b="1" i="1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Majella</a:t>
                </a:r>
                <a:br>
                  <a:rPr kumimoji="0" altLang="en-US" sz="1400" b="1" i="1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</a:br>
                <a:r>
                  <a:rPr kumimoji="0" altLang="en-US" sz="1400" b="1" i="1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National Park</a:t>
                </a:r>
              </a:p>
            </p:txBody>
          </p:sp>
          <p:sp>
            <p:nvSpPr>
              <p:cNvPr id="110" name="Line 30"/>
              <p:cNvSpPr>
                <a:spLocks noChangeShapeType="1"/>
              </p:cNvSpPr>
              <p:nvPr/>
            </p:nvSpPr>
            <p:spPr bwMode="auto">
              <a:xfrm flipV="1">
                <a:off x="5024" y="925"/>
                <a:ext cx="128" cy="100"/>
              </a:xfrm>
              <a:prstGeom prst="line">
                <a:avLst/>
              </a:prstGeom>
              <a:grpFill/>
              <a:ln w="19050">
                <a:solidFill>
                  <a:srgbClr val="CC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</p:grpSp>
        <p:grpSp>
          <p:nvGrpSpPr>
            <p:cNvPr id="28" name="Group 42"/>
            <p:cNvGrpSpPr>
              <a:grpSpLocks/>
            </p:cNvGrpSpPr>
            <p:nvPr/>
          </p:nvGrpSpPr>
          <p:grpSpPr bwMode="auto">
            <a:xfrm>
              <a:off x="5580063" y="549275"/>
              <a:ext cx="3313112" cy="3529013"/>
              <a:chOff x="3515" y="210"/>
              <a:chExt cx="2087" cy="2223"/>
            </a:xfrm>
            <a:grpFill/>
          </p:grpSpPr>
          <p:sp>
            <p:nvSpPr>
              <p:cNvPr id="29" name="Rectangle 9"/>
              <p:cNvSpPr>
                <a:spLocks noChangeArrowheads="1"/>
              </p:cNvSpPr>
              <p:nvPr/>
            </p:nvSpPr>
            <p:spPr bwMode="auto">
              <a:xfrm>
                <a:off x="3515" y="210"/>
                <a:ext cx="2087" cy="2223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grpSp>
            <p:nvGrpSpPr>
              <p:cNvPr id="30" name="Group 26"/>
              <p:cNvGrpSpPr>
                <a:grpSpLocks/>
              </p:cNvGrpSpPr>
              <p:nvPr/>
            </p:nvGrpSpPr>
            <p:grpSpPr bwMode="auto">
              <a:xfrm>
                <a:off x="3605" y="255"/>
                <a:ext cx="1905" cy="2132"/>
                <a:chOff x="702" y="1570"/>
                <a:chExt cx="1905" cy="2132"/>
              </a:xfrm>
              <a:grpFill/>
            </p:grpSpPr>
            <p:pic>
              <p:nvPicPr>
                <p:cNvPr id="31" name="Picture 8" descr="new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007" t="4832" r="38518" b="7249"/>
                <a:stretch>
                  <a:fillRect/>
                </a:stretch>
              </p:blipFill>
              <p:spPr bwMode="auto">
                <a:xfrm>
                  <a:off x="702" y="1570"/>
                  <a:ext cx="1731" cy="213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" name="Rectangle 10"/>
                <p:cNvSpPr>
                  <a:spLocks noChangeArrowheads="1"/>
                </p:cNvSpPr>
                <p:nvPr/>
              </p:nvSpPr>
              <p:spPr bwMode="auto">
                <a:xfrm>
                  <a:off x="1655" y="1933"/>
                  <a:ext cx="952" cy="25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r>
                    <a:rPr lang="de-DE" altLang="en-US" sz="1400" b="1" i="1" dirty="0">
                      <a:solidFill>
                        <a:schemeClr val="bg1"/>
                      </a:solidFill>
                      <a:latin typeface="Tahoma" pitchFamily="34" charset="0"/>
                    </a:rPr>
                    <a:t>Majella</a:t>
                  </a:r>
                  <a:br>
                    <a:rPr lang="de-DE" altLang="en-US" sz="1400" b="1" i="1" dirty="0">
                      <a:solidFill>
                        <a:schemeClr val="bg1"/>
                      </a:solidFill>
                      <a:latin typeface="Tahoma" pitchFamily="34" charset="0"/>
                    </a:rPr>
                  </a:br>
                  <a:r>
                    <a:rPr lang="de-DE" altLang="en-US" sz="1400" b="1" i="1" dirty="0">
                      <a:solidFill>
                        <a:schemeClr val="bg1"/>
                      </a:solidFill>
                      <a:latin typeface="Tahoma" pitchFamily="34" charset="0"/>
                    </a:rPr>
                    <a:t>National Park</a:t>
                  </a:r>
                </a:p>
              </p:txBody>
            </p:sp>
            <p:sp>
              <p:nvSpPr>
                <p:cNvPr id="33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1837" y="2296"/>
                  <a:ext cx="227" cy="227"/>
                </a:xfrm>
                <a:prstGeom prst="line">
                  <a:avLst/>
                </a:prstGeom>
                <a:grpFill/>
                <a:ln w="19050">
                  <a:solidFill>
                    <a:srgbClr val="CC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188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Data sets &amp; Model(s)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inform schem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898259"/>
            <a:ext cx="4352925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3"/>
          <p:cNvGrpSpPr>
            <a:grpSpLocks/>
          </p:cNvGrpSpPr>
          <p:nvPr/>
        </p:nvGrpSpPr>
        <p:grpSpPr bwMode="auto">
          <a:xfrm>
            <a:off x="4690580" y="5000168"/>
            <a:ext cx="4319587" cy="820737"/>
            <a:chOff x="2744" y="1791"/>
            <a:chExt cx="2721" cy="517"/>
          </a:xfrm>
        </p:grpSpPr>
        <p:sp>
          <p:nvSpPr>
            <p:cNvPr id="38" name="Text Box 4"/>
            <p:cNvSpPr txBox="1">
              <a:spLocks noChangeArrowheads="1"/>
            </p:cNvSpPr>
            <p:nvPr/>
          </p:nvSpPr>
          <p:spPr bwMode="auto">
            <a:xfrm>
              <a:off x="2744" y="2012"/>
              <a:ext cx="2721" cy="296"/>
            </a:xfrm>
            <a:prstGeom prst="rect">
              <a:avLst/>
            </a:prstGeom>
            <a:solidFill>
              <a:schemeClr val="tx2">
                <a:lumMod val="9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de-DE" altLang="en-US" sz="2400" dirty="0">
                  <a:latin typeface="Tahoma" pitchFamily="34" charset="0"/>
                  <a:sym typeface="Symbol" pitchFamily="18" charset="2"/>
                </a:rPr>
                <a:t></a:t>
              </a:r>
              <a:r>
                <a:rPr lang="de-DE" altLang="en-US" sz="2400" baseline="-25000" dirty="0" err="1" smtClean="0">
                  <a:latin typeface="Tahoma" pitchFamily="34" charset="0"/>
                  <a:sym typeface="Symbol" pitchFamily="18" charset="2"/>
                </a:rPr>
                <a:t>mod</a:t>
              </a:r>
              <a:r>
                <a:rPr lang="de-DE" altLang="en-US" sz="2400" baseline="-25000" dirty="0" smtClean="0">
                  <a:latin typeface="Tahoma" pitchFamily="34" charset="0"/>
                  <a:sym typeface="Symbol" pitchFamily="18" charset="2"/>
                </a:rPr>
                <a:t>(</a:t>
              </a:r>
              <a:r>
                <a:rPr lang="el-GR" altLang="en-US" sz="2400" baseline="-25000" dirty="0" smtClean="0">
                  <a:latin typeface="Tahoma" pitchFamily="34" charset="0"/>
                  <a:sym typeface="Symbol" pitchFamily="18" charset="2"/>
                </a:rPr>
                <a:t>λ</a:t>
              </a:r>
              <a:r>
                <a:rPr lang="de-DE" altLang="en-US" sz="2400" baseline="-25000" dirty="0" smtClean="0">
                  <a:latin typeface="Tahoma" pitchFamily="34" charset="0"/>
                  <a:sym typeface="Symbol" pitchFamily="18" charset="2"/>
                </a:rPr>
                <a:t>)</a:t>
              </a:r>
              <a:r>
                <a:rPr lang="de-DE" altLang="en-US" sz="2400" dirty="0" smtClean="0">
                  <a:latin typeface="Tahoma" pitchFamily="34" charset="0"/>
                </a:rPr>
                <a:t> </a:t>
              </a:r>
              <a:r>
                <a:rPr lang="de-DE" altLang="en-US" sz="2400" dirty="0">
                  <a:latin typeface="Tahoma" pitchFamily="34" charset="0"/>
                </a:rPr>
                <a:t>= f (</a:t>
              </a:r>
              <a:r>
                <a:rPr lang="de-DE" altLang="en-US" sz="2400" b="1" dirty="0">
                  <a:latin typeface="Tahoma" pitchFamily="34" charset="0"/>
                  <a:sym typeface="Symbol" pitchFamily="18" charset="2"/>
                </a:rPr>
                <a:t></a:t>
              </a:r>
              <a:r>
                <a:rPr lang="de-DE" altLang="en-US" sz="2400" dirty="0">
                  <a:latin typeface="Tahoma" pitchFamily="34" charset="0"/>
                </a:rPr>
                <a:t>,</a:t>
              </a:r>
              <a:r>
                <a:rPr lang="de-DE" altLang="en-US" sz="2400" b="1" dirty="0">
                  <a:latin typeface="Tahoma" pitchFamily="34" charset="0"/>
                  <a:sym typeface="Symbol" pitchFamily="18" charset="2"/>
                </a:rPr>
                <a:t> </a:t>
              </a:r>
              <a:r>
                <a:rPr lang="de-DE" altLang="en-US" sz="2400" dirty="0">
                  <a:latin typeface="Tahoma" pitchFamily="34" charset="0"/>
                </a:rPr>
                <a:t>LAI, </a:t>
              </a:r>
              <a:r>
                <a:rPr lang="de-DE" altLang="en-US" sz="2400" dirty="0" err="1">
                  <a:latin typeface="Tahoma" pitchFamily="34" charset="0"/>
                </a:rPr>
                <a:t>C</a:t>
              </a:r>
              <a:r>
                <a:rPr lang="de-DE" altLang="en-US" sz="2400" baseline="-25000" dirty="0" err="1">
                  <a:latin typeface="Tahoma" pitchFamily="34" charset="0"/>
                </a:rPr>
                <a:t>ab</a:t>
              </a:r>
              <a:r>
                <a:rPr lang="de-DE" altLang="en-US" sz="2400" dirty="0">
                  <a:latin typeface="Tahoma" pitchFamily="34" charset="0"/>
                </a:rPr>
                <a:t>, </a:t>
              </a:r>
              <a:r>
                <a:rPr lang="de-DE" altLang="en-US" sz="2400" dirty="0" err="1">
                  <a:latin typeface="Tahoma" pitchFamily="34" charset="0"/>
                </a:rPr>
                <a:t>C</a:t>
              </a:r>
              <a:r>
                <a:rPr lang="de-DE" altLang="en-US" sz="2400" baseline="-25000" dirty="0" err="1">
                  <a:latin typeface="Tahoma" pitchFamily="34" charset="0"/>
                </a:rPr>
                <a:t>w</a:t>
              </a:r>
              <a:r>
                <a:rPr lang="de-DE" altLang="en-US" sz="2400" dirty="0">
                  <a:latin typeface="Tahoma" pitchFamily="34" charset="0"/>
                </a:rPr>
                <a:t>, ...)</a:t>
              </a:r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3545" y="1791"/>
              <a:ext cx="1083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de-DE" altLang="en-US" sz="1600" b="1" dirty="0" smtClean="0">
                  <a:latin typeface="Tahoma" pitchFamily="34" charset="0"/>
                </a:rPr>
                <a:t>RTM - </a:t>
              </a:r>
              <a:r>
                <a:rPr lang="de-DE" altLang="en-US" sz="1600" b="1" dirty="0">
                  <a:latin typeface="Tahoma" pitchFamily="34" charset="0"/>
                </a:rPr>
                <a:t>INFORM</a:t>
              </a:r>
            </a:p>
          </p:txBody>
        </p:sp>
      </p:grpSp>
      <p:grpSp>
        <p:nvGrpSpPr>
          <p:cNvPr id="40" name="Group 23"/>
          <p:cNvGrpSpPr>
            <a:grpSpLocks/>
          </p:cNvGrpSpPr>
          <p:nvPr/>
        </p:nvGrpSpPr>
        <p:grpSpPr bwMode="auto">
          <a:xfrm>
            <a:off x="5635467" y="898259"/>
            <a:ext cx="2879725" cy="2636837"/>
            <a:chOff x="3742" y="181"/>
            <a:chExt cx="1814" cy="1661"/>
          </a:xfrm>
        </p:grpSpPr>
        <p:sp>
          <p:nvSpPr>
            <p:cNvPr id="41" name="AutoShape 7"/>
            <p:cNvSpPr>
              <a:spLocks noChangeArrowheads="1"/>
            </p:cNvSpPr>
            <p:nvPr/>
          </p:nvSpPr>
          <p:spPr bwMode="auto">
            <a:xfrm>
              <a:off x="3742" y="196"/>
              <a:ext cx="1814" cy="164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cxnSp>
          <p:nvCxnSpPr>
            <p:cNvPr id="42" name="AutoShape 8"/>
            <p:cNvCxnSpPr>
              <a:cxnSpLocks noChangeShapeType="1"/>
            </p:cNvCxnSpPr>
            <p:nvPr/>
          </p:nvCxnSpPr>
          <p:spPr bwMode="auto">
            <a:xfrm>
              <a:off x="5016" y="1586"/>
              <a:ext cx="1" cy="196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AutoShape 9"/>
            <p:cNvSpPr>
              <a:spLocks noChangeArrowheads="1"/>
            </p:cNvSpPr>
            <p:nvPr/>
          </p:nvSpPr>
          <p:spPr bwMode="auto">
            <a:xfrm>
              <a:off x="4622" y="285"/>
              <a:ext cx="762" cy="31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63094" tIns="31547" rIns="63094" bIns="31547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80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1" hangingPunct="1"/>
              <a:r>
                <a:rPr lang="en-US" altLang="en-US" sz="1400">
                  <a:solidFill>
                    <a:srgbClr val="000000"/>
                  </a:solidFill>
                </a:rPr>
                <a:t>PROSPECT </a:t>
              </a:r>
              <a:br>
                <a:rPr lang="en-US" altLang="en-US" sz="1400">
                  <a:solidFill>
                    <a:srgbClr val="000000"/>
                  </a:solidFill>
                </a:rPr>
              </a:br>
              <a:endParaRPr lang="en-US" altLang="en-US" sz="1400" b="1">
                <a:solidFill>
                  <a:srgbClr val="000000"/>
                </a:solidFill>
              </a:endParaRPr>
            </a:p>
          </p:txBody>
        </p:sp>
        <p:sp>
          <p:nvSpPr>
            <p:cNvPr id="44" name="AutoShape 10"/>
            <p:cNvSpPr>
              <a:spLocks noChangeArrowheads="1"/>
            </p:cNvSpPr>
            <p:nvPr/>
          </p:nvSpPr>
          <p:spPr bwMode="auto">
            <a:xfrm>
              <a:off x="4622" y="776"/>
              <a:ext cx="762" cy="31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63094" tIns="31547" rIns="63094" bIns="31547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800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1" hangingPunct="1"/>
              <a:r>
                <a:rPr lang="en-US" altLang="en-US" sz="1400" dirty="0">
                  <a:solidFill>
                    <a:srgbClr val="000000"/>
                  </a:solidFill>
                </a:rPr>
                <a:t>SAILH</a:t>
              </a:r>
              <a:endParaRPr lang="en-US" altLang="en-US" sz="14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45" name="AutoShape 11"/>
            <p:cNvCxnSpPr>
              <a:cxnSpLocks noChangeShapeType="1"/>
              <a:stCxn id="43" idx="2"/>
              <a:endCxn id="44" idx="0"/>
            </p:cNvCxnSpPr>
            <p:nvPr/>
          </p:nvCxnSpPr>
          <p:spPr bwMode="auto">
            <a:xfrm>
              <a:off x="5003" y="595"/>
              <a:ext cx="0" cy="18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>
              <a:off x="4622" y="1283"/>
              <a:ext cx="762" cy="310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63094" tIns="31547" rIns="63094" bIns="31547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80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1" hangingPunct="1"/>
              <a:r>
                <a:rPr lang="en-US" altLang="en-US" sz="1400">
                  <a:solidFill>
                    <a:srgbClr val="000000"/>
                  </a:solidFill>
                </a:rPr>
                <a:t>FLIM</a:t>
              </a:r>
            </a:p>
          </p:txBody>
        </p:sp>
        <p:cxnSp>
          <p:nvCxnSpPr>
            <p:cNvPr id="47" name="AutoShape 13"/>
            <p:cNvCxnSpPr>
              <a:cxnSpLocks noChangeShapeType="1"/>
              <a:stCxn id="44" idx="2"/>
              <a:endCxn id="46" idx="0"/>
            </p:cNvCxnSpPr>
            <p:nvPr/>
          </p:nvCxnSpPr>
          <p:spPr bwMode="auto">
            <a:xfrm>
              <a:off x="5003" y="1086"/>
              <a:ext cx="0" cy="197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8" name="Picture 14" descr="blatt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5" y="181"/>
              <a:ext cx="333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16" descr="Li_Strahler_Model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" y="1211"/>
              <a:ext cx="638" cy="5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2" descr="homogeneous canop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772"/>
              <a:ext cx="701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0176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MODEL TEST - Spectral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827584" y="1362075"/>
            <a:ext cx="4968379" cy="914400"/>
          </a:xfrm>
          <a:prstGeom prst="rect">
            <a:avLst/>
          </a:prstGeom>
          <a:solidFill>
            <a:schemeClr val="tx1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en-US" b="1" dirty="0" smtClean="0">
                <a:latin typeface="Tahoma" pitchFamily="34" charset="0"/>
                <a:cs typeface="Arial" charset="0"/>
              </a:rPr>
              <a:t>Input </a:t>
            </a:r>
            <a:r>
              <a:rPr lang="de-DE" altLang="en-US" b="1" dirty="0" err="1" smtClean="0">
                <a:latin typeface="Tahoma" pitchFamily="34" charset="0"/>
                <a:cs typeface="Arial" charset="0"/>
              </a:rPr>
              <a:t>of</a:t>
            </a:r>
            <a:r>
              <a:rPr lang="de-DE" altLang="en-US" b="1" dirty="0" smtClean="0">
                <a:latin typeface="Tahoma" pitchFamily="34" charset="0"/>
                <a:cs typeface="Arial" charset="0"/>
              </a:rPr>
              <a:t> </a:t>
            </a:r>
            <a:r>
              <a:rPr lang="de-DE" altLang="en-US" b="1" dirty="0" err="1" smtClean="0">
                <a:latin typeface="Tahoma" pitchFamily="34" charset="0"/>
                <a:cs typeface="Arial" charset="0"/>
              </a:rPr>
              <a:t>field</a:t>
            </a:r>
            <a:r>
              <a:rPr lang="de-DE" altLang="en-US" b="1" dirty="0" smtClean="0">
                <a:latin typeface="Tahoma" pitchFamily="34" charset="0"/>
                <a:cs typeface="Arial" charset="0"/>
              </a:rPr>
              <a:t> </a:t>
            </a:r>
            <a:r>
              <a:rPr lang="de-DE" altLang="en-US" b="1" dirty="0" err="1" smtClean="0">
                <a:latin typeface="Tahoma" pitchFamily="34" charset="0"/>
                <a:cs typeface="Arial" charset="0"/>
              </a:rPr>
              <a:t>measured</a:t>
            </a:r>
            <a:r>
              <a:rPr lang="de-DE" altLang="en-US" b="1" dirty="0" smtClean="0">
                <a:latin typeface="Tahoma" pitchFamily="34" charset="0"/>
                <a:cs typeface="Arial" charset="0"/>
              </a:rPr>
              <a:t> </a:t>
            </a:r>
            <a:r>
              <a:rPr lang="de-DE" altLang="en-US" b="1" dirty="0" err="1" smtClean="0">
                <a:latin typeface="Tahoma" pitchFamily="34" charset="0"/>
                <a:cs typeface="Arial" charset="0"/>
              </a:rPr>
              <a:t>model</a:t>
            </a:r>
            <a:r>
              <a:rPr lang="de-DE" altLang="en-US" b="1" dirty="0" smtClean="0">
                <a:latin typeface="Tahoma" pitchFamily="34" charset="0"/>
                <a:cs typeface="Arial" charset="0"/>
              </a:rPr>
              <a:t> </a:t>
            </a:r>
            <a:r>
              <a:rPr lang="de-DE" altLang="en-US" b="1" dirty="0" err="1" smtClean="0">
                <a:latin typeface="Tahoma" pitchFamily="34" charset="0"/>
                <a:cs typeface="Arial" charset="0"/>
              </a:rPr>
              <a:t>parameter</a:t>
            </a:r>
            <a:r>
              <a:rPr lang="de-DE" altLang="en-US" b="1" dirty="0" smtClean="0">
                <a:latin typeface="Tahoma" pitchFamily="34" charset="0"/>
                <a:cs typeface="Arial" charset="0"/>
              </a:rPr>
              <a:t> </a:t>
            </a:r>
            <a:r>
              <a:rPr lang="de-DE" altLang="en-US" b="1" dirty="0">
                <a:latin typeface="Tahoma" pitchFamily="34" charset="0"/>
                <a:cs typeface="Arial" charset="0"/>
              </a:rPr>
              <a:t/>
            </a:r>
            <a:br>
              <a:rPr lang="de-DE" altLang="en-US" b="1" dirty="0">
                <a:latin typeface="Tahoma" pitchFamily="34" charset="0"/>
                <a:cs typeface="Arial" charset="0"/>
              </a:rPr>
            </a:br>
            <a:r>
              <a:rPr lang="de-DE" altLang="en-US" b="1" dirty="0">
                <a:latin typeface="Tahoma" pitchFamily="34" charset="0"/>
                <a:cs typeface="Arial" charset="0"/>
              </a:rPr>
              <a:t>(i.e., </a:t>
            </a:r>
            <a:r>
              <a:rPr lang="de-DE" altLang="en-US" b="1" dirty="0" smtClean="0">
                <a:latin typeface="Tahoma" pitchFamily="34" charset="0"/>
                <a:cs typeface="Arial" charset="0"/>
              </a:rPr>
              <a:t>Co, </a:t>
            </a:r>
            <a:r>
              <a:rPr lang="de-DE" altLang="en-US" b="1" dirty="0">
                <a:latin typeface="Tahoma" pitchFamily="34" charset="0"/>
                <a:cs typeface="Arial" charset="0"/>
              </a:rPr>
              <a:t>LAI, </a:t>
            </a:r>
            <a:r>
              <a:rPr lang="de-DE" altLang="en-US" b="1" dirty="0" err="1">
                <a:latin typeface="Tahoma" pitchFamily="34" charset="0"/>
                <a:cs typeface="Arial" charset="0"/>
              </a:rPr>
              <a:t>Chl</a:t>
            </a:r>
            <a:r>
              <a:rPr lang="de-DE" altLang="en-US" b="1" baseline="-25000" dirty="0">
                <a:latin typeface="Tahoma" pitchFamily="34" charset="0"/>
                <a:cs typeface="Arial" charset="0"/>
              </a:rPr>
              <a:t>(</a:t>
            </a:r>
            <a:r>
              <a:rPr lang="de-DE" altLang="en-US" b="1" baseline="-25000" dirty="0" err="1">
                <a:latin typeface="Tahoma" pitchFamily="34" charset="0"/>
                <a:cs typeface="Arial" charset="0"/>
              </a:rPr>
              <a:t>a+b</a:t>
            </a:r>
            <a:r>
              <a:rPr lang="de-DE" altLang="en-US" b="1" baseline="-25000" dirty="0">
                <a:latin typeface="Tahoma" pitchFamily="34" charset="0"/>
                <a:cs typeface="Arial" charset="0"/>
              </a:rPr>
              <a:t>)</a:t>
            </a:r>
            <a:r>
              <a:rPr lang="de-DE" altLang="en-US" b="1" dirty="0">
                <a:latin typeface="Tahoma" pitchFamily="34" charset="0"/>
                <a:cs typeface="Arial" charset="0"/>
              </a:rPr>
              <a:t>)  ...</a:t>
            </a:r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3297238" y="4268788"/>
            <a:ext cx="7747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7" name="Group 5"/>
          <p:cNvGrpSpPr>
            <a:grpSpLocks/>
          </p:cNvGrpSpPr>
          <p:nvPr/>
        </p:nvGrpSpPr>
        <p:grpSpPr bwMode="auto">
          <a:xfrm>
            <a:off x="6084888" y="990600"/>
            <a:ext cx="2808287" cy="2016125"/>
            <a:chOff x="3833" y="624"/>
            <a:chExt cx="1769" cy="1270"/>
          </a:xfrm>
        </p:grpSpPr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3833" y="624"/>
              <a:ext cx="1769" cy="127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pic>
          <p:nvPicPr>
            <p:cNvPr id="19" name="Picture 7" descr="Pube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" y="651"/>
              <a:ext cx="1684" cy="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8"/>
          <p:cNvGrpSpPr>
            <a:grpSpLocks/>
          </p:cNvGrpSpPr>
          <p:nvPr/>
        </p:nvGrpSpPr>
        <p:grpSpPr bwMode="auto">
          <a:xfrm>
            <a:off x="1236663" y="3595688"/>
            <a:ext cx="1970087" cy="1104900"/>
            <a:chOff x="946" y="2576"/>
            <a:chExt cx="1344" cy="696"/>
          </a:xfrm>
          <a:solidFill>
            <a:schemeClr val="tx1">
              <a:lumMod val="75000"/>
            </a:schemeClr>
          </a:solidFill>
        </p:grpSpPr>
        <p:sp>
          <p:nvSpPr>
            <p:cNvPr id="21" name="AutoShape 9"/>
            <p:cNvSpPr>
              <a:spLocks noChangeArrowheads="1"/>
            </p:cNvSpPr>
            <p:nvPr/>
          </p:nvSpPr>
          <p:spPr bwMode="auto">
            <a:xfrm>
              <a:off x="946" y="2576"/>
              <a:ext cx="1344" cy="696"/>
            </a:xfrm>
            <a:prstGeom prst="flowChartAlternateProcess">
              <a:avLst/>
            </a:prstGeom>
            <a:grpFill/>
            <a:ln w="508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1024" y="2659"/>
              <a:ext cx="1176" cy="23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altLang="en-US" b="1" dirty="0" smtClean="0">
                  <a:latin typeface="Tahoma" pitchFamily="34" charset="0"/>
                </a:rPr>
                <a:t>INFORM</a:t>
              </a:r>
              <a:endParaRPr lang="de-DE" altLang="en-US" b="1" dirty="0">
                <a:latin typeface="Tahoma" pitchFamily="34" charset="0"/>
                <a:cs typeface="Arial" charset="0"/>
              </a:endParaRPr>
            </a:p>
          </p:txBody>
        </p:sp>
      </p:grpSp>
      <p:pic>
        <p:nvPicPr>
          <p:cNvPr id="23" name="Picture 11" descr="Languedoc_INFORM_DA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357563"/>
            <a:ext cx="4616450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068763" y="6092825"/>
            <a:ext cx="4679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en-US" sz="1200" b="1" i="1" dirty="0" smtClean="0">
                <a:solidFill>
                  <a:schemeClr val="accent2"/>
                </a:solidFill>
                <a:latin typeface="Tahoma" pitchFamily="34" charset="0"/>
              </a:rPr>
              <a:t>INFORM-Validation (</a:t>
            </a:r>
            <a:r>
              <a:rPr lang="fr-FR" altLang="en-US" sz="1200" b="1" i="1" dirty="0" err="1" smtClean="0">
                <a:solidFill>
                  <a:schemeClr val="accent2"/>
                </a:solidFill>
                <a:latin typeface="Tahoma" pitchFamily="34" charset="0"/>
              </a:rPr>
              <a:t>forward</a:t>
            </a:r>
            <a:r>
              <a:rPr lang="fr-FR" altLang="en-US" sz="1200" b="1" i="1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fr-FR" altLang="en-US" sz="1200" b="1" i="1" dirty="0" err="1" smtClean="0">
                <a:solidFill>
                  <a:schemeClr val="accent2"/>
                </a:solidFill>
                <a:latin typeface="Tahoma" pitchFamily="34" charset="0"/>
              </a:rPr>
              <a:t>modeling</a:t>
            </a:r>
            <a:r>
              <a:rPr lang="fr-FR" altLang="en-US" sz="1200" b="1" i="1" dirty="0" smtClean="0">
                <a:solidFill>
                  <a:schemeClr val="accent2"/>
                </a:solidFill>
                <a:latin typeface="Tahoma" pitchFamily="34" charset="0"/>
              </a:rPr>
              <a:t>)</a:t>
            </a:r>
            <a:endParaRPr lang="fr-FR" altLang="en-US" sz="1200" b="1" i="1" dirty="0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25" name="Line 3"/>
          <p:cNvSpPr>
            <a:spLocks noChangeShapeType="1"/>
          </p:cNvSpPr>
          <p:nvPr/>
        </p:nvSpPr>
        <p:spPr bwMode="auto">
          <a:xfrm>
            <a:off x="2339752" y="2528211"/>
            <a:ext cx="0" cy="965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016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MODEL TEST - directional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11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255960" y="689443"/>
            <a:ext cx="4537075" cy="4505929"/>
            <a:chOff x="158" y="1222"/>
            <a:chExt cx="2944" cy="27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Picture 3" descr="comp_ni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222"/>
              <a:ext cx="2944" cy="2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834" y="1231"/>
              <a:ext cx="591" cy="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solidFill>
                    <a:srgbClr val="000000"/>
                  </a:solidFill>
                </a:rPr>
                <a:t>Spruce</a:t>
              </a: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2127" y="1231"/>
              <a:ext cx="590" cy="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solidFill>
                    <a:srgbClr val="000000"/>
                  </a:solidFill>
                </a:rPr>
                <a:t>Beech</a:t>
              </a: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153" y="3808"/>
              <a:ext cx="1292" cy="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200" b="1">
                  <a:solidFill>
                    <a:srgbClr val="000000"/>
                  </a:solidFill>
                </a:rPr>
                <a:t>View zenith angle (</a:t>
              </a:r>
              <a:r>
                <a:rPr lang="en-US" altLang="en-US" sz="1200" b="1">
                  <a:solidFill>
                    <a:srgbClr val="000000"/>
                  </a:solidFill>
                  <a:cs typeface="Arial" charset="0"/>
                </a:rPr>
                <a:t>º</a:t>
              </a:r>
              <a:r>
                <a:rPr lang="en-US" altLang="en-US" sz="1200" b="1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 rot="-5400000">
              <a:off x="-70" y="2458"/>
              <a:ext cx="673" cy="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200" b="1">
                  <a:solidFill>
                    <a:srgbClr val="000000"/>
                  </a:solidFill>
                </a:rPr>
                <a:t>Reflectance</a:t>
              </a: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1905" y="2613"/>
              <a:ext cx="545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 b="1">
                  <a:latin typeface="Arial Narrow" pitchFamily="34" charset="0"/>
                </a:rPr>
                <a:t>medium</a:t>
              </a: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1990" y="1778"/>
              <a:ext cx="544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 b="1">
                  <a:latin typeface="Arial Narrow" pitchFamily="34" charset="0"/>
                </a:rPr>
                <a:t>young</a:t>
              </a:r>
            </a:p>
          </p:txBody>
        </p:sp>
      </p:grpSp>
      <p:pic>
        <p:nvPicPr>
          <p:cNvPr id="21" name="Picture 17" descr="Illustration_Deer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25523"/>
            <a:ext cx="3892550" cy="16113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4" t="43834" r="18280" b="43716"/>
          <a:stretch>
            <a:fillRect/>
          </a:stretch>
        </p:blipFill>
        <p:spPr bwMode="auto">
          <a:xfrm>
            <a:off x="6697675" y="704004"/>
            <a:ext cx="2035175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6697675" y="2118726"/>
            <a:ext cx="1991135" cy="36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/>
              <a:t>NIR (780 nm)</a:t>
            </a:r>
          </a:p>
        </p:txBody>
      </p:sp>
      <p:sp>
        <p:nvSpPr>
          <p:cNvPr id="2" name="Pfeil nach unten 1"/>
          <p:cNvSpPr/>
          <p:nvPr/>
        </p:nvSpPr>
        <p:spPr>
          <a:xfrm>
            <a:off x="5148064" y="1124744"/>
            <a:ext cx="576064" cy="30963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4860032" y="4293096"/>
            <a:ext cx="17156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 smtClean="0"/>
              <a:t>Stand age</a:t>
            </a:r>
            <a:br>
              <a:rPr lang="en-US" altLang="en-US" b="1" dirty="0" smtClean="0"/>
            </a:br>
            <a:r>
              <a:rPr lang="en-US" altLang="en-US" b="1" dirty="0" smtClean="0"/>
              <a:t>(in years)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352549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4"/>
          <p:cNvGrpSpPr>
            <a:grpSpLocks/>
          </p:cNvGrpSpPr>
          <p:nvPr/>
        </p:nvGrpSpPr>
        <p:grpSpPr bwMode="auto">
          <a:xfrm>
            <a:off x="111645" y="3860604"/>
            <a:ext cx="8741114" cy="1368152"/>
            <a:chOff x="353" y="782"/>
            <a:chExt cx="5761" cy="11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AutoShape 5"/>
            <p:cNvSpPr>
              <a:spLocks noChangeArrowheads="1"/>
            </p:cNvSpPr>
            <p:nvPr/>
          </p:nvSpPr>
          <p:spPr bwMode="auto">
            <a:xfrm>
              <a:off x="353" y="782"/>
              <a:ext cx="5761" cy="11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758"/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479" y="915"/>
              <a:ext cx="5376" cy="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en-US" altLang="en-US" sz="3516" b="1" dirty="0">
                  <a:solidFill>
                    <a:srgbClr val="000000"/>
                  </a:solidFill>
                  <a:latin typeface="Tahoma" panose="020B0604030504040204" pitchFamily="34" charset="0"/>
                </a:rPr>
                <a:t>3. </a:t>
              </a:r>
              <a:r>
                <a:rPr lang="en-US" altLang="en-US" sz="2735" dirty="0" smtClean="0">
                  <a:solidFill>
                    <a:srgbClr val="000000"/>
                  </a:solidFill>
                  <a:latin typeface="Tahoma" panose="020B0604030504040204" pitchFamily="34" charset="0"/>
                </a:rPr>
                <a:t>Ill-posedness is a serious problem … however, not only for RTM inversion</a:t>
              </a:r>
              <a:endParaRPr lang="en-US" altLang="en-US" sz="2735" dirty="0">
                <a:solidFill>
                  <a:srgbClr val="000000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111645" y="2348773"/>
            <a:ext cx="8741114" cy="1367646"/>
            <a:chOff x="353" y="988"/>
            <a:chExt cx="5761" cy="8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353" y="988"/>
              <a:ext cx="5761" cy="88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758"/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479" y="1097"/>
              <a:ext cx="537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en-US" altLang="en-US" sz="3516" b="1" dirty="0">
                  <a:solidFill>
                    <a:srgbClr val="000000"/>
                  </a:solidFill>
                  <a:latin typeface="Tahoma" panose="020B0604030504040204" pitchFamily="34" charset="0"/>
                </a:rPr>
                <a:t>2. </a:t>
              </a:r>
              <a:r>
                <a:rPr lang="en-US" altLang="en-US" sz="2735" dirty="0" smtClean="0">
                  <a:solidFill>
                    <a:srgbClr val="000000"/>
                  </a:solidFill>
                  <a:latin typeface="Tahoma" panose="020B0604030504040204" pitchFamily="34" charset="0"/>
                </a:rPr>
                <a:t>Be aware of their limits … &amp; try exploit all dimensions (wavelength, direction, space, time …)</a:t>
              </a:r>
              <a:endParaRPr lang="en-US" altLang="en-US" sz="2735" dirty="0">
                <a:solidFill>
                  <a:srgbClr val="000000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1645" y="836142"/>
            <a:ext cx="8741114" cy="1368152"/>
            <a:chOff x="353" y="1140"/>
            <a:chExt cx="5761" cy="11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353" y="1140"/>
              <a:ext cx="5761" cy="11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758"/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79" y="1273"/>
              <a:ext cx="5376" cy="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en-US" altLang="en-US" sz="3516" b="1" dirty="0">
                  <a:solidFill>
                    <a:srgbClr val="000000"/>
                  </a:solidFill>
                  <a:latin typeface="Tahoma" panose="020B0604030504040204" pitchFamily="34" charset="0"/>
                </a:rPr>
                <a:t>1. </a:t>
              </a:r>
              <a:r>
                <a:rPr lang="en-US" altLang="en-US" sz="2735" dirty="0" smtClean="0">
                  <a:solidFill>
                    <a:srgbClr val="000000"/>
                  </a:solidFill>
                  <a:latin typeface="Tahoma" panose="020B0604030504040204" pitchFamily="34" charset="0"/>
                </a:rPr>
                <a:t>RTM are very powerful … &amp; not as complicated as often stated</a:t>
              </a:r>
              <a:endParaRPr lang="en-US" altLang="en-US" sz="2735" dirty="0">
                <a:solidFill>
                  <a:srgbClr val="000000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26" name="Group 4"/>
          <p:cNvGrpSpPr>
            <a:grpSpLocks/>
          </p:cNvGrpSpPr>
          <p:nvPr/>
        </p:nvGrpSpPr>
        <p:grpSpPr bwMode="auto">
          <a:xfrm>
            <a:off x="111645" y="5411684"/>
            <a:ext cx="8741114" cy="1258649"/>
            <a:chOff x="353" y="663"/>
            <a:chExt cx="5761" cy="11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353" y="663"/>
              <a:ext cx="5761" cy="113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758"/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479" y="796"/>
              <a:ext cx="5376" cy="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en-US" altLang="en-US" sz="3516" b="1" dirty="0">
                  <a:solidFill>
                    <a:srgbClr val="000000"/>
                  </a:solidFill>
                  <a:latin typeface="Tahoma" panose="020B0604030504040204" pitchFamily="34" charset="0"/>
                </a:rPr>
                <a:t>4</a:t>
              </a:r>
              <a:r>
                <a:rPr lang="en-US" altLang="en-US" sz="3516" b="1" dirty="0" smtClean="0">
                  <a:solidFill>
                    <a:srgbClr val="000000"/>
                  </a:solidFill>
                  <a:latin typeface="Tahoma" panose="020B0604030504040204" pitchFamily="34" charset="0"/>
                </a:rPr>
                <a:t>. </a:t>
              </a:r>
              <a:r>
                <a:rPr lang="en-US" altLang="en-US" sz="2735" dirty="0" smtClean="0">
                  <a:solidFill>
                    <a:srgbClr val="000000"/>
                  </a:solidFill>
                  <a:latin typeface="Tahoma" panose="020B0604030504040204" pitchFamily="34" charset="0"/>
                </a:rPr>
                <a:t>Make use of available prior information !</a:t>
              </a:r>
              <a:endParaRPr lang="en-US" altLang="en-US" sz="2735" dirty="0">
                <a:solidFill>
                  <a:srgbClr val="000000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14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smtClean="0"/>
              <a:t>Conclusion</a:t>
            </a:r>
            <a:br>
              <a:rPr lang="en-GB" kern="0" smtClean="0"/>
            </a:br>
            <a:endParaRPr lang="en-GB" sz="2700" i="1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627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11560" y="2060848"/>
            <a:ext cx="5544616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Pct val="150000"/>
              <a:buFont typeface="Wingdings" pitchFamily="2" charset="2"/>
              <a:defRPr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2000" b="1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CONTACT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de-DE" sz="1600" b="1" smtClean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smtClean="0">
                <a:solidFill>
                  <a:schemeClr val="tx1"/>
                </a:solidFill>
              </a:rPr>
              <a:t>University </a:t>
            </a:r>
            <a:r>
              <a:rPr lang="de-DE" sz="1600" b="1" dirty="0" err="1">
                <a:solidFill>
                  <a:schemeClr val="tx1"/>
                </a:solidFill>
              </a:rPr>
              <a:t>of</a:t>
            </a:r>
            <a:r>
              <a:rPr lang="de-DE" sz="1600" b="1" dirty="0">
                <a:solidFill>
                  <a:schemeClr val="tx1"/>
                </a:solidFill>
              </a:rPr>
              <a:t> Natural Resources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dirty="0" err="1">
                <a:solidFill>
                  <a:schemeClr val="tx1"/>
                </a:solidFill>
              </a:rPr>
              <a:t>and</a:t>
            </a:r>
            <a:r>
              <a:rPr lang="de-DE" sz="1600" b="1" dirty="0">
                <a:solidFill>
                  <a:schemeClr val="tx1"/>
                </a:solidFill>
              </a:rPr>
              <a:t> Life </a:t>
            </a:r>
            <a:r>
              <a:rPr lang="de-DE" sz="1600" b="1" dirty="0" err="1">
                <a:solidFill>
                  <a:schemeClr val="tx1"/>
                </a:solidFill>
              </a:rPr>
              <a:t>Sciences</a:t>
            </a:r>
            <a:r>
              <a:rPr lang="de-DE" sz="1600" b="1" dirty="0">
                <a:solidFill>
                  <a:schemeClr val="tx1"/>
                </a:solidFill>
              </a:rPr>
              <a:t>, Vienna, Austria 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de-DE" sz="1600" b="1" dirty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dirty="0">
                <a:solidFill>
                  <a:schemeClr val="tx1"/>
                </a:solidFill>
              </a:rPr>
              <a:t>Department </a:t>
            </a:r>
            <a:r>
              <a:rPr lang="de-DE" sz="1600" b="1" dirty="0" err="1">
                <a:solidFill>
                  <a:schemeClr val="tx1"/>
                </a:solidFill>
              </a:rPr>
              <a:t>of</a:t>
            </a:r>
            <a:r>
              <a:rPr lang="de-DE" sz="1600" b="1" dirty="0">
                <a:solidFill>
                  <a:schemeClr val="tx1"/>
                </a:solidFill>
              </a:rPr>
              <a:t> </a:t>
            </a:r>
            <a:r>
              <a:rPr lang="de-DE" sz="1600" b="1" dirty="0" err="1">
                <a:solidFill>
                  <a:schemeClr val="tx1"/>
                </a:solidFill>
              </a:rPr>
              <a:t>Landscape</a:t>
            </a:r>
            <a:r>
              <a:rPr lang="de-DE" sz="1600" b="1" dirty="0">
                <a:solidFill>
                  <a:schemeClr val="tx1"/>
                </a:solidFill>
              </a:rPr>
              <a:t>, </a:t>
            </a:r>
            <a:r>
              <a:rPr lang="de-DE" sz="1600" b="1" dirty="0" err="1">
                <a:solidFill>
                  <a:schemeClr val="tx1"/>
                </a:solidFill>
              </a:rPr>
              <a:t>Spatial</a:t>
            </a:r>
            <a:endParaRPr lang="de-DE" sz="1600" b="1" dirty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dirty="0" err="1">
                <a:solidFill>
                  <a:schemeClr val="tx1"/>
                </a:solidFill>
              </a:rPr>
              <a:t>and</a:t>
            </a:r>
            <a:r>
              <a:rPr lang="de-DE" sz="1600" b="1" dirty="0">
                <a:solidFill>
                  <a:schemeClr val="tx1"/>
                </a:solidFill>
              </a:rPr>
              <a:t> Infrastructure </a:t>
            </a:r>
            <a:r>
              <a:rPr lang="de-DE" sz="1600" b="1" dirty="0" err="1">
                <a:solidFill>
                  <a:schemeClr val="tx1"/>
                </a:solidFill>
              </a:rPr>
              <a:t>Sciences</a:t>
            </a:r>
            <a:endParaRPr lang="de-DE" sz="1600" b="1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>
                <a:solidFill>
                  <a:schemeClr val="tx1"/>
                </a:solidFill>
              </a:rPr>
              <a:t>Institute </a:t>
            </a:r>
            <a:r>
              <a:rPr lang="de-DE" sz="1600" dirty="0" err="1">
                <a:solidFill>
                  <a:schemeClr val="tx1"/>
                </a:solidFill>
              </a:rPr>
              <a:t>of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Surveying</a:t>
            </a:r>
            <a:r>
              <a:rPr lang="de-DE" sz="1600" dirty="0">
                <a:solidFill>
                  <a:schemeClr val="tx1"/>
                </a:solidFill>
              </a:rPr>
              <a:t>, Remote </a:t>
            </a:r>
            <a:r>
              <a:rPr lang="de-DE" sz="1600" dirty="0" err="1">
                <a:solidFill>
                  <a:schemeClr val="tx1"/>
                </a:solidFill>
              </a:rPr>
              <a:t>Sensing</a:t>
            </a: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 err="1">
                <a:solidFill>
                  <a:schemeClr val="tx1"/>
                </a:solidFill>
              </a:rPr>
              <a:t>and</a:t>
            </a:r>
            <a:r>
              <a:rPr lang="de-DE" sz="1600" dirty="0">
                <a:solidFill>
                  <a:schemeClr val="tx1"/>
                </a:solidFill>
              </a:rPr>
              <a:t> Land Information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b="1" smtClean="0">
                <a:solidFill>
                  <a:schemeClr val="tx1"/>
                </a:solidFill>
              </a:rPr>
              <a:t>Clement ATZBERGER</a:t>
            </a:r>
            <a:br>
              <a:rPr lang="de-DE" sz="1600" b="1" smtClean="0">
                <a:solidFill>
                  <a:schemeClr val="tx1"/>
                </a:solidFill>
              </a:rPr>
            </a:br>
            <a:r>
              <a:rPr lang="de-DE" sz="1600" smtClean="0">
                <a:solidFill>
                  <a:schemeClr val="tx1"/>
                </a:solidFill>
              </a:rPr>
              <a:t>Peter </a:t>
            </a:r>
            <a:r>
              <a:rPr lang="de-DE" sz="1600" dirty="0">
                <a:solidFill>
                  <a:schemeClr val="tx1"/>
                </a:solidFill>
              </a:rPr>
              <a:t>Jordanstraße 82, A-1190 Vienna, Austria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>
                <a:solidFill>
                  <a:schemeClr val="tx1"/>
                </a:solidFill>
              </a:rPr>
              <a:t>Tel.: +43 1 </a:t>
            </a:r>
            <a:r>
              <a:rPr lang="de-DE" sz="1600" dirty="0" smtClean="0">
                <a:solidFill>
                  <a:schemeClr val="tx1"/>
                </a:solidFill>
              </a:rPr>
              <a:t>47654-5100, </a:t>
            </a:r>
            <a:r>
              <a:rPr lang="de-DE" sz="1600" dirty="0">
                <a:solidFill>
                  <a:schemeClr val="tx1"/>
                </a:solidFill>
              </a:rPr>
              <a:t>Fax: +43 1 47654-5143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sz="1600" dirty="0">
                <a:solidFill>
                  <a:schemeClr val="tx1"/>
                </a:solidFill>
              </a:rPr>
              <a:t>clement.atzberger@boku.ac.at  </a:t>
            </a:r>
            <a:r>
              <a:rPr lang="de-DE" sz="1600" dirty="0" smtClean="0">
                <a:solidFill>
                  <a:schemeClr val="tx1"/>
                </a:solidFill>
              </a:rPr>
              <a:t/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>www.boku.ac.at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899592" y="692696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smtClean="0"/>
              <a:t>Thank you !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0762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1907704" y="1214582"/>
            <a:ext cx="1279057" cy="2079431"/>
            <a:chOff x="155665" y="1114147"/>
            <a:chExt cx="1309479" cy="2128890"/>
          </a:xfrm>
        </p:grpSpPr>
        <p:pic>
          <p:nvPicPr>
            <p:cNvPr id="11273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665" y="1776102"/>
              <a:ext cx="1309479" cy="1466935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Rechteck 29"/>
            <p:cNvSpPr/>
            <p:nvPr/>
          </p:nvSpPr>
          <p:spPr>
            <a:xfrm>
              <a:off x="155665" y="1114147"/>
              <a:ext cx="1309479" cy="584775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Photo</a:t>
              </a:r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>-</a:t>
              </a:r>
              <a:b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grammetry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  <p:sp>
        <p:nvSpPr>
          <p:cNvPr id="36" name="Rechteck 35"/>
          <p:cNvSpPr/>
          <p:nvPr/>
        </p:nvSpPr>
        <p:spPr>
          <a:xfrm>
            <a:off x="1547664" y="3505379"/>
            <a:ext cx="1744047" cy="571189"/>
          </a:xfrm>
          <a:prstGeom prst="rect">
            <a:avLst/>
          </a:prstGeom>
          <a:solidFill>
            <a:srgbClr val="DDDDDD"/>
          </a:solidFill>
          <a:ln w="1905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de-DE" sz="1563" dirty="0">
                <a:solidFill>
                  <a:srgbClr val="000000"/>
                </a:solidFill>
                <a:latin typeface="Impact" pitchFamily="34" charset="0"/>
              </a:rPr>
              <a:t>BRDF </a:t>
            </a:r>
            <a:br>
              <a:rPr lang="de-DE" sz="1563" dirty="0">
                <a:solidFill>
                  <a:srgbClr val="000000"/>
                </a:solidFill>
                <a:latin typeface="Impact" pitchFamily="34" charset="0"/>
              </a:rPr>
            </a:br>
            <a:r>
              <a:rPr lang="de-DE" sz="1563" dirty="0" err="1">
                <a:solidFill>
                  <a:srgbClr val="000000"/>
                </a:solidFill>
                <a:latin typeface="Impact" pitchFamily="34" charset="0"/>
              </a:rPr>
              <a:t>modeling</a:t>
            </a:r>
            <a:endParaRPr lang="de-AT" sz="1563" dirty="0">
              <a:solidFill>
                <a:srgbClr val="000000"/>
              </a:solidFill>
              <a:latin typeface="Impact" pitchFamily="34" charset="0"/>
            </a:endParaRPr>
          </a:p>
        </p:txBody>
      </p:sp>
      <p:grpSp>
        <p:nvGrpSpPr>
          <p:cNvPr id="14" name="Gruppieren 13"/>
          <p:cNvGrpSpPr/>
          <p:nvPr/>
        </p:nvGrpSpPr>
        <p:grpSpPr>
          <a:xfrm>
            <a:off x="5220072" y="3510036"/>
            <a:ext cx="1353159" cy="2071857"/>
            <a:chOff x="5554131" y="3838297"/>
            <a:chExt cx="1385343" cy="2121136"/>
          </a:xfrm>
        </p:grpSpPr>
        <p:pic>
          <p:nvPicPr>
            <p:cNvPr id="11271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5628" y="4497797"/>
              <a:ext cx="1383846" cy="14616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Rechteck 36"/>
            <p:cNvSpPr/>
            <p:nvPr/>
          </p:nvSpPr>
          <p:spPr>
            <a:xfrm>
              <a:off x="5554131" y="3838297"/>
              <a:ext cx="1385343" cy="584775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>Laser</a:t>
              </a:r>
              <a:b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scanning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3346747" y="1209191"/>
            <a:ext cx="1801317" cy="2074790"/>
            <a:chOff x="7286291" y="3835905"/>
            <a:chExt cx="1844161" cy="2124138"/>
          </a:xfrm>
        </p:grpSpPr>
        <p:pic>
          <p:nvPicPr>
            <p:cNvPr id="21" name="Picture 6" descr="D:\CLEMENT\Alltext von C-Platte\PROJEKT\Jahr00\Fernerkundliche Biomassenabschätzung\fig3-7bis.ti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6291" y="4498639"/>
              <a:ext cx="1843090" cy="1461404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hteck 37"/>
            <p:cNvSpPr/>
            <p:nvPr/>
          </p:nvSpPr>
          <p:spPr>
            <a:xfrm>
              <a:off x="7286291" y="3835905"/>
              <a:ext cx="1844161" cy="584775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>RS </a:t>
              </a: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data</a:t>
              </a:r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/>
              </a:r>
              <a:b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assimilation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5237051" y="1215958"/>
            <a:ext cx="1927237" cy="2078055"/>
            <a:chOff x="7112582" y="1638977"/>
            <a:chExt cx="1927237" cy="2078055"/>
          </a:xfrm>
        </p:grpSpPr>
        <p:pic>
          <p:nvPicPr>
            <p:cNvPr id="40" name="Grafik 39" descr="D:\08Data\NDVI3g\TMS\profiles_modis2005_arrow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703" y="2300027"/>
              <a:ext cx="1922116" cy="1417005"/>
            </a:xfrm>
            <a:prstGeom prst="rect">
              <a:avLst/>
            </a:prstGeom>
            <a:noFill/>
            <a:ln w="28575">
              <a:solidFill>
                <a:srgbClr val="000000"/>
              </a:solidFill>
            </a:ln>
          </p:spPr>
        </p:pic>
        <p:sp>
          <p:nvSpPr>
            <p:cNvPr id="41" name="Rechteck 40"/>
            <p:cNvSpPr/>
            <p:nvPr/>
          </p:nvSpPr>
          <p:spPr>
            <a:xfrm>
              <a:off x="7112582" y="1638977"/>
              <a:ext cx="1927236" cy="571189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>Time </a:t>
              </a: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series</a:t>
              </a:r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/>
              </a:r>
              <a:b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analysis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  <p:sp>
        <p:nvSpPr>
          <p:cNvPr id="31" name="Title 9"/>
          <p:cNvSpPr>
            <a:spLocks noGrp="1"/>
          </p:cNvSpPr>
          <p:nvPr>
            <p:ph type="title"/>
          </p:nvPr>
        </p:nvSpPr>
        <p:spPr>
          <a:xfrm>
            <a:off x="395536" y="62136"/>
            <a:ext cx="8496944" cy="1350640"/>
          </a:xfrm>
        </p:spPr>
        <p:txBody>
          <a:bodyPr>
            <a:normAutofit/>
          </a:bodyPr>
          <a:lstStyle/>
          <a:p>
            <a:pPr algn="ctr"/>
            <a:r>
              <a:rPr lang="de-DE" dirty="0" smtClean="0"/>
              <a:t>Remote </a:t>
            </a:r>
            <a:r>
              <a:rPr lang="de-DE" dirty="0" err="1" smtClean="0"/>
              <a:t>Sensing</a:t>
            </a:r>
            <a:r>
              <a:rPr lang="de-DE" dirty="0" smtClean="0"/>
              <a:t> Group at BOKU</a:t>
            </a:r>
            <a:br>
              <a:rPr lang="de-DE" dirty="0" smtClean="0"/>
            </a:br>
            <a:r>
              <a:rPr lang="de-DE" sz="2700" i="1" dirty="0" smtClean="0">
                <a:latin typeface="+mn-lt"/>
              </a:rPr>
              <a:t>Key </a:t>
            </a:r>
            <a:r>
              <a:rPr lang="de-DE" sz="2700" i="1" dirty="0" err="1" smtClean="0">
                <a:latin typeface="+mn-lt"/>
              </a:rPr>
              <a:t>competencies</a:t>
            </a:r>
            <a:endParaRPr lang="de-DE" sz="2700" i="1" dirty="0">
              <a:latin typeface="+mn-lt"/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6753983" y="3505381"/>
            <a:ext cx="2282513" cy="2076512"/>
            <a:chOff x="6609967" y="3928400"/>
            <a:chExt cx="2282513" cy="2076512"/>
          </a:xfrm>
        </p:grpSpPr>
        <p:sp>
          <p:nvSpPr>
            <p:cNvPr id="44" name="Rechteck 43"/>
            <p:cNvSpPr/>
            <p:nvPr/>
          </p:nvSpPr>
          <p:spPr>
            <a:xfrm>
              <a:off x="6609967" y="3928400"/>
              <a:ext cx="2282513" cy="573362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smtClean="0">
                  <a:solidFill>
                    <a:srgbClr val="000000"/>
                  </a:solidFill>
                  <a:latin typeface="Impact" pitchFamily="34" charset="0"/>
                </a:rPr>
                <a:t>LULC</a:t>
              </a:r>
              <a:br>
                <a:rPr lang="de-DE" sz="1563" smtClean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smtClean="0">
                  <a:solidFill>
                    <a:srgbClr val="000000"/>
                  </a:solidFill>
                  <a:latin typeface="Impact" pitchFamily="34" charset="0"/>
                </a:rPr>
                <a:t>mapping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  <p:sp>
          <p:nvSpPr>
            <p:cNvPr id="5" name="Rechteck 4"/>
            <p:cNvSpPr/>
            <p:nvPr/>
          </p:nvSpPr>
          <p:spPr>
            <a:xfrm>
              <a:off x="6609968" y="4577233"/>
              <a:ext cx="2282512" cy="1427679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5" name="Grafik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240" y="4637826"/>
              <a:ext cx="2066489" cy="1316028"/>
            </a:xfrm>
            <a:prstGeom prst="rect">
              <a:avLst/>
            </a:prstGeom>
          </p:spPr>
        </p:pic>
      </p:grpSp>
      <p:grpSp>
        <p:nvGrpSpPr>
          <p:cNvPr id="46" name="Gruppieren 45"/>
          <p:cNvGrpSpPr/>
          <p:nvPr/>
        </p:nvGrpSpPr>
        <p:grpSpPr>
          <a:xfrm>
            <a:off x="7262670" y="1218177"/>
            <a:ext cx="1773826" cy="2065803"/>
            <a:chOff x="7314436" y="1325646"/>
            <a:chExt cx="1816016" cy="2114938"/>
          </a:xfrm>
        </p:grpSpPr>
        <p:pic>
          <p:nvPicPr>
            <p:cNvPr id="47" name="Grafik 46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091" y="2000147"/>
              <a:ext cx="1780002" cy="1440437"/>
            </a:xfrm>
            <a:prstGeom prst="rect">
              <a:avLst/>
            </a:prstGeom>
            <a:ln w="28575">
              <a:solidFill>
                <a:srgbClr val="000000"/>
              </a:solidFill>
            </a:ln>
          </p:spPr>
        </p:pic>
        <p:sp>
          <p:nvSpPr>
            <p:cNvPr id="48" name="Rechteck 47"/>
            <p:cNvSpPr/>
            <p:nvPr/>
          </p:nvSpPr>
          <p:spPr>
            <a:xfrm>
              <a:off x="7314436" y="1325646"/>
              <a:ext cx="1816016" cy="586999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smtClean="0">
                  <a:solidFill>
                    <a:srgbClr val="000000"/>
                  </a:solidFill>
                  <a:latin typeface="Impact" pitchFamily="34" charset="0"/>
                </a:rPr>
                <a:t>Land surface</a:t>
              </a:r>
              <a:br>
                <a:rPr lang="de-DE" sz="1563" smtClean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smtClean="0">
                  <a:solidFill>
                    <a:srgbClr val="000000"/>
                  </a:solidFill>
                  <a:latin typeface="Impact" pitchFamily="34" charset="0"/>
                </a:rPr>
                <a:t>phenology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69" y="4154214"/>
            <a:ext cx="1732342" cy="1494424"/>
          </a:xfrm>
          <a:prstGeom prst="rect">
            <a:avLst/>
          </a:prstGeom>
        </p:spPr>
      </p:pic>
      <p:sp>
        <p:nvSpPr>
          <p:cNvPr id="33" name="Rechteck 32"/>
          <p:cNvSpPr/>
          <p:nvPr/>
        </p:nvSpPr>
        <p:spPr>
          <a:xfrm>
            <a:off x="3491880" y="3505379"/>
            <a:ext cx="1493069" cy="573362"/>
          </a:xfrm>
          <a:prstGeom prst="rect">
            <a:avLst/>
          </a:prstGeom>
          <a:solidFill>
            <a:srgbClr val="DDDDDD"/>
          </a:solidFill>
          <a:ln w="1905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de-DE" sz="1563" smtClean="0">
                <a:solidFill>
                  <a:srgbClr val="000000"/>
                </a:solidFill>
                <a:latin typeface="Impact" pitchFamily="34" charset="0"/>
              </a:rPr>
              <a:t>Drought</a:t>
            </a:r>
            <a:br>
              <a:rPr lang="de-DE" sz="1563" smtClean="0">
                <a:solidFill>
                  <a:srgbClr val="000000"/>
                </a:solidFill>
                <a:latin typeface="Impact" pitchFamily="34" charset="0"/>
              </a:rPr>
            </a:br>
            <a:r>
              <a:rPr lang="de-DE" sz="1563" smtClean="0">
                <a:solidFill>
                  <a:srgbClr val="000000"/>
                </a:solidFill>
                <a:latin typeface="Impact" pitchFamily="34" charset="0"/>
              </a:rPr>
              <a:t>monitoring</a:t>
            </a:r>
            <a:endParaRPr lang="de-AT" sz="1563" dirty="0">
              <a:solidFill>
                <a:srgbClr val="000000"/>
              </a:solidFill>
              <a:latin typeface="Impact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158109"/>
            <a:ext cx="1493069" cy="14276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hteck 33"/>
          <p:cNvSpPr/>
          <p:nvPr/>
        </p:nvSpPr>
        <p:spPr>
          <a:xfrm>
            <a:off x="179512" y="3519020"/>
            <a:ext cx="1224136" cy="573362"/>
          </a:xfrm>
          <a:prstGeom prst="rect">
            <a:avLst/>
          </a:prstGeom>
          <a:solidFill>
            <a:srgbClr val="DDDDDD"/>
          </a:solidFill>
          <a:ln w="1905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de-DE" sz="1563" dirty="0" smtClean="0">
                <a:solidFill>
                  <a:srgbClr val="000000"/>
                </a:solidFill>
                <a:latin typeface="Impact" pitchFamily="34" charset="0"/>
              </a:rPr>
              <a:t>Precision </a:t>
            </a:r>
            <a:r>
              <a:rPr lang="de-DE" sz="1563" dirty="0" err="1" smtClean="0">
                <a:solidFill>
                  <a:srgbClr val="000000"/>
                </a:solidFill>
                <a:latin typeface="Impact" pitchFamily="34" charset="0"/>
              </a:rPr>
              <a:t>agriculture</a:t>
            </a:r>
            <a:endParaRPr lang="de-AT" sz="1563" dirty="0">
              <a:solidFill>
                <a:srgbClr val="000000"/>
              </a:solidFill>
              <a:latin typeface="Impact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68783"/>
            <a:ext cx="1224136" cy="141700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2" name="Gruppieren 41"/>
          <p:cNvGrpSpPr/>
          <p:nvPr/>
        </p:nvGrpSpPr>
        <p:grpSpPr>
          <a:xfrm>
            <a:off x="179512" y="1218177"/>
            <a:ext cx="1560315" cy="2075836"/>
            <a:chOff x="7533025" y="1111755"/>
            <a:chExt cx="1597427" cy="2125209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5944" y="1764558"/>
              <a:ext cx="1594508" cy="147240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" name="Rechteck 51"/>
            <p:cNvSpPr/>
            <p:nvPr/>
          </p:nvSpPr>
          <p:spPr>
            <a:xfrm>
              <a:off x="7533025" y="1111755"/>
              <a:ext cx="1596356" cy="584775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Biophysical</a:t>
              </a:r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> </a:t>
              </a: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parameter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  <p:grpSp>
        <p:nvGrpSpPr>
          <p:cNvPr id="53" name="Gruppieren 52"/>
          <p:cNvGrpSpPr/>
          <p:nvPr/>
        </p:nvGrpSpPr>
        <p:grpSpPr>
          <a:xfrm>
            <a:off x="6170124" y="4653136"/>
            <a:ext cx="1412263" cy="2076275"/>
            <a:chOff x="148521" y="3838297"/>
            <a:chExt cx="1445853" cy="2125659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521" y="4508714"/>
              <a:ext cx="1445853" cy="1455242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5" name="Rechteck 54"/>
            <p:cNvSpPr/>
            <p:nvPr/>
          </p:nvSpPr>
          <p:spPr>
            <a:xfrm>
              <a:off x="155665" y="3838297"/>
              <a:ext cx="1438709" cy="584775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  <a:t>RT</a:t>
              </a:r>
              <a:br>
                <a:rPr lang="de-DE" sz="1563" dirty="0">
                  <a:solidFill>
                    <a:srgbClr val="000000"/>
                  </a:solidFill>
                  <a:latin typeface="Impact" pitchFamily="34" charset="0"/>
                </a:rPr>
              </a:br>
              <a:r>
                <a:rPr lang="de-DE" sz="1563" dirty="0" err="1">
                  <a:solidFill>
                    <a:srgbClr val="000000"/>
                  </a:solidFill>
                  <a:latin typeface="Impact" pitchFamily="34" charset="0"/>
                </a:rPr>
                <a:t>modeling</a:t>
              </a:r>
              <a:endParaRPr lang="de-AT" sz="1563" dirty="0">
                <a:solidFill>
                  <a:srgbClr val="000000"/>
                </a:solidFill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889338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76" y="3501008"/>
            <a:ext cx="247273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8" name="Picture 2" descr="http://ars.els-cdn.com/content/image/1-s2.0-S0034425705000143-gr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9"/>
            <a:ext cx="3213759" cy="4392487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9" name="Grafi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791" y="980728"/>
            <a:ext cx="2530434" cy="21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15181" y="5357819"/>
            <a:ext cx="1106442" cy="231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AT" sz="900" b="1" dirty="0" err="1" smtClean="0">
                <a:solidFill>
                  <a:srgbClr val="C0C0C0"/>
                </a:solidFill>
                <a:latin typeface="Arial Narrow" pitchFamily="69" charset="0"/>
              </a:rPr>
              <a:t>Schlerf</a:t>
            </a:r>
            <a:r>
              <a:rPr lang="de-AT" sz="900" b="1" dirty="0" smtClean="0">
                <a:solidFill>
                  <a:srgbClr val="C0C0C0"/>
                </a:solidFill>
                <a:latin typeface="Arial Narrow" pitchFamily="69" charset="0"/>
              </a:rPr>
              <a:t> </a:t>
            </a:r>
            <a:r>
              <a:rPr lang="de-AT" sz="900" b="1" dirty="0">
                <a:solidFill>
                  <a:srgbClr val="C0C0C0"/>
                </a:solidFill>
                <a:latin typeface="Arial Narrow" pitchFamily="69" charset="0"/>
              </a:rPr>
              <a:t>et al. </a:t>
            </a:r>
            <a:r>
              <a:rPr lang="de-AT" sz="900" b="1" dirty="0" smtClean="0">
                <a:solidFill>
                  <a:srgbClr val="C0C0C0"/>
                </a:solidFill>
                <a:latin typeface="Arial Narrow" pitchFamily="69" charset="0"/>
              </a:rPr>
              <a:t>2005</a:t>
            </a:r>
            <a:endParaRPr lang="de-AT" sz="900" b="1" dirty="0">
              <a:solidFill>
                <a:srgbClr val="C0C0C0"/>
              </a:solidFill>
              <a:latin typeface="Arial Narrow" pitchFamily="69" charset="0"/>
            </a:endParaRPr>
          </a:p>
        </p:txBody>
      </p:sp>
      <p:sp>
        <p:nvSpPr>
          <p:cNvPr id="11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6500881" y="2768297"/>
            <a:ext cx="2536272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Traditional (empirical) modeling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:</a:t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endParaRPr kumimoji="0" lang="en-US" altLang="en-US" sz="1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“Learning from training samples”</a:t>
            </a:r>
            <a:endParaRPr kumimoji="0" lang="en-US" altLang="en-US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817" y="980728"/>
            <a:ext cx="3023679" cy="1584176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5940152" y="4635995"/>
            <a:ext cx="3098834" cy="73866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sng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Narrow" pitchFamily="34" charset="0"/>
              </a:rPr>
              <a:t>Advantages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Narrow" pitchFamily="34" charset="0"/>
              </a:rPr>
              <a:t>: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/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- </a:t>
            </a:r>
            <a:r>
              <a:rPr lang="en-US" altLang="en-US" sz="1400" b="1" kern="0" dirty="0" smtClean="0">
                <a:latin typeface="Arial Narrow" pitchFamily="34" charset="0"/>
              </a:rPr>
              <a:t>Often high accuracy</a:t>
            </a:r>
            <a:endParaRPr kumimoji="0" lang="en-US" altLang="en-US" sz="1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400" b="1" kern="0" dirty="0" smtClean="0">
                <a:latin typeface="Arial Narrow" pitchFamily="34" charset="0"/>
              </a:rPr>
              <a:t>- Simple to implement</a:t>
            </a:r>
          </a:p>
        </p:txBody>
      </p:sp>
      <p:pic>
        <p:nvPicPr>
          <p:cNvPr id="1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931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56" y="681462"/>
            <a:ext cx="5223048" cy="290582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14747"/>
            <a:ext cx="2843109" cy="2843109"/>
          </a:xfrm>
          <a:prstGeom prst="rect">
            <a:avLst/>
          </a:prstGeom>
        </p:spPr>
      </p:pic>
      <p:pic>
        <p:nvPicPr>
          <p:cNvPr id="15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 RTM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17" name="Picture 20" descr="Illustration_RTMjacquemou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166" y="4077072"/>
            <a:ext cx="2607494" cy="1856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6860184" y="3076083"/>
            <a:ext cx="2178802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Radiative transfer modeling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:</a:t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/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r>
              <a:rPr lang="en-US" altLang="en-US" sz="1400" b="1" kern="0" dirty="0" smtClean="0">
                <a:latin typeface="Arial Narrow" pitchFamily="34" charset="0"/>
              </a:rPr>
              <a:t>“Use of physical laws”</a:t>
            </a: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5940152" y="4635995"/>
            <a:ext cx="3098834" cy="1169551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sng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Narrow" pitchFamily="34" charset="0"/>
              </a:rPr>
              <a:t>Advantages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Narrow" pitchFamily="34" charset="0"/>
              </a:rPr>
              <a:t>: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/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- </a:t>
            </a:r>
            <a:r>
              <a:rPr lang="en-US" altLang="en-US" sz="1400" b="1" kern="0" dirty="0" smtClean="0">
                <a:latin typeface="Arial Narrow" pitchFamily="34" charset="0"/>
              </a:rPr>
              <a:t>Fi</a:t>
            </a:r>
            <a:r>
              <a:rPr kumimoji="0" lang="en-US" altLang="en-US" sz="1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eld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 data only for validation needed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400" b="1" kern="0" dirty="0" smtClean="0">
                <a:latin typeface="Arial Narrow" pitchFamily="34" charset="0"/>
              </a:rPr>
              <a:t>- More generic (time, landscape)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400" b="1" kern="0" dirty="0" smtClean="0">
                <a:latin typeface="Arial Narrow" pitchFamily="34" charset="0"/>
              </a:rPr>
              <a:t>- Not sensor specific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- Data redundancy not a problem</a:t>
            </a:r>
            <a:endParaRPr lang="en-US" altLang="en-US" sz="1400" b="1" kern="0" dirty="0" smtClean="0">
              <a:latin typeface="Arial Narrow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807" y="1032618"/>
            <a:ext cx="3236179" cy="1988178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4041093" y="3699331"/>
            <a:ext cx="146701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de-AT" sz="900" b="1" dirty="0" smtClean="0">
                <a:solidFill>
                  <a:srgbClr val="C0C0C0"/>
                </a:solidFill>
                <a:latin typeface="Arial Narrow" pitchFamily="69" charset="0"/>
              </a:rPr>
              <a:t>Jones &amp; </a:t>
            </a:r>
            <a:r>
              <a:rPr lang="de-AT" sz="900" b="1" dirty="0" err="1" smtClean="0">
                <a:solidFill>
                  <a:srgbClr val="C0C0C0"/>
                </a:solidFill>
                <a:latin typeface="Arial Narrow" pitchFamily="69" charset="0"/>
              </a:rPr>
              <a:t>Vaugham</a:t>
            </a:r>
            <a:r>
              <a:rPr lang="de-AT" sz="900" b="1" dirty="0" smtClean="0">
                <a:solidFill>
                  <a:srgbClr val="C0C0C0"/>
                </a:solidFill>
                <a:latin typeface="Arial Narrow" pitchFamily="69" charset="0"/>
              </a:rPr>
              <a:t>, 2010</a:t>
            </a:r>
            <a:endParaRPr lang="de-AT" sz="900" b="1" dirty="0">
              <a:solidFill>
                <a:srgbClr val="C0C0C0"/>
              </a:solidFill>
              <a:latin typeface="Arial Narrow" pitchFamily="6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1686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 RTM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167372" y="5757976"/>
            <a:ext cx="315342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Forward simulation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:</a:t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endParaRPr kumimoji="0" lang="en-US" altLang="en-US" sz="1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Reflectance spectra are simulated outputs</a:t>
            </a:r>
            <a:endParaRPr kumimoji="0" lang="en-US" altLang="en-US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683" y="980728"/>
            <a:ext cx="4226236" cy="3621093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185123" y="985965"/>
            <a:ext cx="4220123" cy="3615856"/>
            <a:chOff x="185123" y="985965"/>
            <a:chExt cx="4220123" cy="3615856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123" y="985965"/>
              <a:ext cx="4220123" cy="3615856"/>
            </a:xfrm>
            <a:prstGeom prst="rect">
              <a:avLst/>
            </a:prstGeom>
          </p:spPr>
        </p:pic>
        <p:sp>
          <p:nvSpPr>
            <p:cNvPr id="2" name="Textfeld 1"/>
            <p:cNvSpPr txBox="1"/>
            <p:nvPr/>
          </p:nvSpPr>
          <p:spPr>
            <a:xfrm>
              <a:off x="971600" y="2132856"/>
              <a:ext cx="548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LAI</a:t>
              </a:r>
              <a:endParaRPr lang="en-GB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cxnSp>
          <p:nvCxnSpPr>
            <p:cNvPr id="4" name="Gerade Verbindung mit Pfeil 3"/>
            <p:cNvCxnSpPr/>
            <p:nvPr/>
          </p:nvCxnSpPr>
          <p:spPr>
            <a:xfrm>
              <a:off x="1619672" y="1957482"/>
              <a:ext cx="0" cy="72008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022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 RTM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344488" y="1039813"/>
            <a:ext cx="7683500" cy="4097337"/>
            <a:chOff x="842" y="1570"/>
            <a:chExt cx="4387" cy="235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019" y="1906"/>
              <a:ext cx="576" cy="480"/>
            </a:xfrm>
            <a:prstGeom prst="rect">
              <a:avLst/>
            </a:prstGeom>
            <a:solidFill>
              <a:srgbClr val="BBE0E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019" y="2722"/>
              <a:ext cx="576" cy="480"/>
            </a:xfrm>
            <a:prstGeom prst="rect">
              <a:avLst/>
            </a:prstGeom>
            <a:solidFill>
              <a:srgbClr val="BBE0E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905" y="2373"/>
              <a:ext cx="355" cy="361"/>
            </a:xfrm>
            <a:prstGeom prst="ellipse">
              <a:avLst/>
            </a:prstGeom>
            <a:solidFill>
              <a:srgbClr val="FF9900"/>
            </a:solidFill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cxnSp>
          <p:nvCxnSpPr>
            <p:cNvPr id="10" name="AutoShape 10"/>
            <p:cNvCxnSpPr>
              <a:cxnSpLocks noChangeShapeType="1"/>
              <a:stCxn id="6" idx="3"/>
              <a:endCxn id="9" idx="0"/>
            </p:cNvCxnSpPr>
            <p:nvPr/>
          </p:nvCxnSpPr>
          <p:spPr bwMode="auto">
            <a:xfrm>
              <a:off x="1604" y="2146"/>
              <a:ext cx="479" cy="21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AutoShape 11"/>
            <p:cNvCxnSpPr>
              <a:cxnSpLocks noChangeShapeType="1"/>
              <a:stCxn id="8" idx="3"/>
              <a:endCxn id="9" idx="4"/>
            </p:cNvCxnSpPr>
            <p:nvPr/>
          </p:nvCxnSpPr>
          <p:spPr bwMode="auto">
            <a:xfrm flipV="1">
              <a:off x="1604" y="2743"/>
              <a:ext cx="479" cy="219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659" y="3202"/>
              <a:ext cx="620" cy="528"/>
            </a:xfrm>
            <a:prstGeom prst="rect">
              <a:avLst/>
            </a:prstGeom>
            <a:solidFill>
              <a:srgbClr val="FFFF99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grpSp>
          <p:nvGrpSpPr>
            <p:cNvPr id="13" name="Group 13"/>
            <p:cNvGrpSpPr>
              <a:grpSpLocks/>
            </p:cNvGrpSpPr>
            <p:nvPr/>
          </p:nvGrpSpPr>
          <p:grpSpPr bwMode="auto">
            <a:xfrm>
              <a:off x="3899" y="2818"/>
              <a:ext cx="355" cy="432"/>
              <a:chOff x="3696" y="1993"/>
              <a:chExt cx="384" cy="432"/>
            </a:xfrm>
          </p:grpSpPr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3696" y="1993"/>
                <a:ext cx="384" cy="432"/>
              </a:xfrm>
              <a:prstGeom prst="rect">
                <a:avLst/>
              </a:prstGeom>
              <a:solidFill>
                <a:srgbClr val="DDDDDD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1" name="Line 15"/>
              <p:cNvSpPr>
                <a:spLocks noChangeShapeType="1"/>
              </p:cNvSpPr>
              <p:nvPr/>
            </p:nvSpPr>
            <p:spPr bwMode="auto">
              <a:xfrm>
                <a:off x="3792" y="2089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3888" y="2089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3" name="Line 17"/>
              <p:cNvSpPr>
                <a:spLocks noChangeShapeType="1"/>
              </p:cNvSpPr>
              <p:nvPr/>
            </p:nvSpPr>
            <p:spPr bwMode="auto">
              <a:xfrm>
                <a:off x="3984" y="2089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5" name="Rectangle 18"/>
              <p:cNvSpPr>
                <a:spLocks noChangeArrowheads="1"/>
              </p:cNvSpPr>
              <p:nvPr/>
            </p:nvSpPr>
            <p:spPr bwMode="auto">
              <a:xfrm>
                <a:off x="3744" y="2185"/>
                <a:ext cx="96" cy="4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6" name="Rectangle 19"/>
              <p:cNvSpPr>
                <a:spLocks noChangeArrowheads="1"/>
              </p:cNvSpPr>
              <p:nvPr/>
            </p:nvSpPr>
            <p:spPr bwMode="auto">
              <a:xfrm>
                <a:off x="3840" y="2137"/>
                <a:ext cx="96" cy="4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sp>
            <p:nvSpPr>
              <p:cNvPr id="37" name="Rectangle 20"/>
              <p:cNvSpPr>
                <a:spLocks noChangeArrowheads="1"/>
              </p:cNvSpPr>
              <p:nvPr/>
            </p:nvSpPr>
            <p:spPr bwMode="auto">
              <a:xfrm>
                <a:off x="3936" y="2233"/>
                <a:ext cx="96" cy="4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altLang="en-US" sz="1200" b="1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</p:grp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1019" y="2098"/>
              <a:ext cx="576" cy="240"/>
            </a:xfrm>
            <a:custGeom>
              <a:avLst/>
              <a:gdLst>
                <a:gd name="T0" fmla="*/ 0 w 624"/>
                <a:gd name="T1" fmla="*/ 57 h 288"/>
                <a:gd name="T2" fmla="*/ 24 w 624"/>
                <a:gd name="T3" fmla="*/ 57 h 288"/>
                <a:gd name="T4" fmla="*/ 47 w 624"/>
                <a:gd name="T5" fmla="*/ 38 h 288"/>
                <a:gd name="T6" fmla="*/ 71 w 624"/>
                <a:gd name="T7" fmla="*/ 48 h 288"/>
                <a:gd name="T8" fmla="*/ 117 w 624"/>
                <a:gd name="T9" fmla="*/ 57 h 288"/>
                <a:gd name="T10" fmla="*/ 140 w 624"/>
                <a:gd name="T11" fmla="*/ 0 h 288"/>
                <a:gd name="T12" fmla="*/ 234 w 624"/>
                <a:gd name="T13" fmla="*/ 48 h 288"/>
                <a:gd name="T14" fmla="*/ 304 w 624"/>
                <a:gd name="T15" fmla="*/ 57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24" h="288">
                  <a:moveTo>
                    <a:pt x="0" y="288"/>
                  </a:moveTo>
                  <a:lnTo>
                    <a:pt x="48" y="288"/>
                  </a:lnTo>
                  <a:lnTo>
                    <a:pt x="96" y="192"/>
                  </a:lnTo>
                  <a:lnTo>
                    <a:pt x="144" y="240"/>
                  </a:lnTo>
                  <a:lnTo>
                    <a:pt x="240" y="288"/>
                  </a:lnTo>
                  <a:lnTo>
                    <a:pt x="288" y="0"/>
                  </a:lnTo>
                  <a:lnTo>
                    <a:pt x="480" y="240"/>
                  </a:lnTo>
                  <a:lnTo>
                    <a:pt x="624" y="288"/>
                  </a:lnTo>
                </a:path>
              </a:pathLst>
            </a:custGeom>
            <a:noFill/>
            <a:ln w="28575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019" y="2818"/>
              <a:ext cx="566" cy="363"/>
            </a:xfrm>
            <a:custGeom>
              <a:avLst/>
              <a:gdLst>
                <a:gd name="T0" fmla="*/ 0 w 613"/>
                <a:gd name="T1" fmla="*/ 363 h 363"/>
                <a:gd name="T2" fmla="*/ 26 w 613"/>
                <a:gd name="T3" fmla="*/ 331 h 363"/>
                <a:gd name="T4" fmla="*/ 47 w 613"/>
                <a:gd name="T5" fmla="*/ 267 h 363"/>
                <a:gd name="T6" fmla="*/ 77 w 613"/>
                <a:gd name="T7" fmla="*/ 268 h 363"/>
                <a:gd name="T8" fmla="*/ 118 w 613"/>
                <a:gd name="T9" fmla="*/ 299 h 363"/>
                <a:gd name="T10" fmla="*/ 141 w 613"/>
                <a:gd name="T11" fmla="*/ 0 h 363"/>
                <a:gd name="T12" fmla="*/ 238 w 613"/>
                <a:gd name="T13" fmla="*/ 166 h 363"/>
                <a:gd name="T14" fmla="*/ 299 w 613"/>
                <a:gd name="T15" fmla="*/ 299 h 3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3" h="363">
                  <a:moveTo>
                    <a:pt x="0" y="363"/>
                  </a:moveTo>
                  <a:lnTo>
                    <a:pt x="54" y="331"/>
                  </a:lnTo>
                  <a:lnTo>
                    <a:pt x="96" y="267"/>
                  </a:lnTo>
                  <a:lnTo>
                    <a:pt x="156" y="268"/>
                  </a:lnTo>
                  <a:lnTo>
                    <a:pt x="243" y="299"/>
                  </a:lnTo>
                  <a:lnTo>
                    <a:pt x="290" y="0"/>
                  </a:lnTo>
                  <a:lnTo>
                    <a:pt x="487" y="166"/>
                  </a:lnTo>
                  <a:lnTo>
                    <a:pt x="613" y="299"/>
                  </a:lnTo>
                </a:path>
              </a:pathLst>
            </a:custGeom>
            <a:noFill/>
            <a:ln w="28575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2719" y="3346"/>
              <a:ext cx="604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  <a:t>MODEL</a:t>
              </a: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2659" y="2290"/>
              <a:ext cx="620" cy="528"/>
            </a:xfrm>
            <a:prstGeom prst="rect">
              <a:avLst/>
            </a:prstGeom>
            <a:solidFill>
              <a:srgbClr val="FFFF99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  <a:t>COMPARI-</a:t>
              </a:r>
              <a:br>
                <a:rPr kumimoji="0" lang="en-US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</a:br>
              <a:r>
                <a:rPr kumimoji="0" lang="en-US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</a:rPr>
                <a:t>SON</a:t>
              </a:r>
            </a:p>
          </p:txBody>
        </p:sp>
        <p:cxnSp>
          <p:nvCxnSpPr>
            <p:cNvPr id="18" name="AutoShape 25"/>
            <p:cNvCxnSpPr>
              <a:cxnSpLocks noChangeShapeType="1"/>
              <a:stCxn id="9" idx="6"/>
              <a:endCxn id="17" idx="1"/>
            </p:cNvCxnSpPr>
            <p:nvPr/>
          </p:nvCxnSpPr>
          <p:spPr bwMode="auto">
            <a:xfrm>
              <a:off x="2268" y="2554"/>
              <a:ext cx="374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26"/>
            <p:cNvCxnSpPr>
              <a:cxnSpLocks noChangeShapeType="1"/>
              <a:stCxn id="12" idx="1"/>
              <a:endCxn id="8" idx="2"/>
            </p:cNvCxnSpPr>
            <p:nvPr/>
          </p:nvCxnSpPr>
          <p:spPr bwMode="auto">
            <a:xfrm rot="10800000">
              <a:off x="1307" y="3211"/>
              <a:ext cx="1335" cy="25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Text Box 27"/>
            <p:cNvSpPr txBox="1">
              <a:spLocks noChangeArrowheads="1"/>
            </p:cNvSpPr>
            <p:nvPr/>
          </p:nvSpPr>
          <p:spPr bwMode="auto">
            <a:xfrm>
              <a:off x="887" y="1570"/>
              <a:ext cx="905" cy="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measured spectrum</a:t>
              </a:r>
            </a:p>
          </p:txBody>
        </p:sp>
        <p:sp>
          <p:nvSpPr>
            <p:cNvPr id="21" name="Text Box 28"/>
            <p:cNvSpPr txBox="1">
              <a:spLocks noChangeArrowheads="1"/>
            </p:cNvSpPr>
            <p:nvPr/>
          </p:nvSpPr>
          <p:spPr bwMode="auto">
            <a:xfrm>
              <a:off x="1329" y="3538"/>
              <a:ext cx="878" cy="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modelled spectrum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endParaRPr>
            </a:p>
          </p:txBody>
        </p:sp>
        <p:sp>
          <p:nvSpPr>
            <p:cNvPr id="22" name="Text Box 29"/>
            <p:cNvSpPr txBox="1">
              <a:spLocks noChangeArrowheads="1"/>
            </p:cNvSpPr>
            <p:nvPr/>
          </p:nvSpPr>
          <p:spPr bwMode="auto">
            <a:xfrm>
              <a:off x="3589" y="2098"/>
              <a:ext cx="1107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change input parameters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until spectra match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endParaRPr>
            </a:p>
          </p:txBody>
        </p:sp>
        <p:cxnSp>
          <p:nvCxnSpPr>
            <p:cNvPr id="23" name="AutoShape 30"/>
            <p:cNvCxnSpPr>
              <a:cxnSpLocks noChangeShapeType="1"/>
            </p:cNvCxnSpPr>
            <p:nvPr/>
          </p:nvCxnSpPr>
          <p:spPr bwMode="auto">
            <a:xfrm>
              <a:off x="4254" y="3010"/>
              <a:ext cx="399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Text Box 31"/>
            <p:cNvSpPr txBox="1">
              <a:spLocks noChangeArrowheads="1"/>
            </p:cNvSpPr>
            <p:nvPr/>
          </p:nvSpPr>
          <p:spPr bwMode="auto">
            <a:xfrm>
              <a:off x="4431" y="3202"/>
              <a:ext cx="649" cy="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sng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Output</a:t>
              </a: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: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parameters</a:t>
              </a: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 Narrow" pitchFamily="34" charset="0"/>
                </a:rPr>
                <a:t>at best match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endParaRPr>
            </a:p>
          </p:txBody>
        </p:sp>
        <p:cxnSp>
          <p:nvCxnSpPr>
            <p:cNvPr id="25" name="AutoShape 32"/>
            <p:cNvCxnSpPr>
              <a:cxnSpLocks noChangeShapeType="1"/>
              <a:stCxn id="30" idx="2"/>
              <a:endCxn id="12" idx="3"/>
            </p:cNvCxnSpPr>
            <p:nvPr/>
          </p:nvCxnSpPr>
          <p:spPr bwMode="auto">
            <a:xfrm rot="5400000">
              <a:off x="3583" y="2972"/>
              <a:ext cx="207" cy="781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aphicFrame>
          <p:nvGraphicFramePr>
            <p:cNvPr id="26" name="Object 33"/>
            <p:cNvGraphicFramePr>
              <a:graphicFrameLocks noChangeAspect="1"/>
            </p:cNvGraphicFramePr>
            <p:nvPr/>
          </p:nvGraphicFramePr>
          <p:xfrm>
            <a:off x="1950" y="2448"/>
            <a:ext cx="266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90" name="Clip" r:id="rId5" imgW="4762500" imgH="3505200" progId="MS_ClipArt_Gallery.2">
                    <p:embed/>
                  </p:oleObj>
                </mc:Choice>
                <mc:Fallback>
                  <p:oleObj name="Clip" r:id="rId5" imgW="4762500" imgH="350520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50" y="2448"/>
                          <a:ext cx="266" cy="2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7" name="AutoShape 34"/>
            <p:cNvCxnSpPr>
              <a:cxnSpLocks noChangeShapeType="1"/>
              <a:stCxn id="17" idx="3"/>
              <a:endCxn id="30" idx="0"/>
            </p:cNvCxnSpPr>
            <p:nvPr/>
          </p:nvCxnSpPr>
          <p:spPr bwMode="auto">
            <a:xfrm>
              <a:off x="3296" y="2554"/>
              <a:ext cx="781" cy="25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842" y="1570"/>
              <a:ext cx="4387" cy="2352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altLang="en-US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</a:endParaRPr>
            </a:p>
          </p:txBody>
        </p:sp>
      </p:grpSp>
      <p:sp>
        <p:nvSpPr>
          <p:cNvPr id="39" name="Textfeld 38"/>
          <p:cNvSpPr txBox="1"/>
          <p:nvPr/>
        </p:nvSpPr>
        <p:spPr>
          <a:xfrm>
            <a:off x="6009471" y="522044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smtClean="0"/>
              <a:t>Source: </a:t>
            </a:r>
            <a:r>
              <a:rPr lang="de-DE" sz="1400" i="1" dirty="0" err="1" smtClean="0"/>
              <a:t>Verhoef</a:t>
            </a:r>
            <a:r>
              <a:rPr lang="de-DE" sz="1400" i="1" dirty="0" smtClean="0"/>
              <a:t>, 2005</a:t>
            </a:r>
            <a:endParaRPr lang="en-US" sz="1400" i="1" dirty="0"/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1331640" y="5349781"/>
            <a:ext cx="405591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Model inversion</a:t>
            </a: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:</a:t>
            </a:r>
            <a:b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</a:br>
            <a:endParaRPr kumimoji="0" lang="en-US" altLang="en-US" sz="1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</a:rPr>
              <a:t>Reflectance spectra are inputs; parameters are outputs</a:t>
            </a:r>
            <a:endParaRPr kumimoji="0" lang="en-US" altLang="en-US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73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1115616" y="6244934"/>
            <a:ext cx="7339804" cy="305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8368" tIns="44184" rIns="88368" bIns="44184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400" b="1" i="1" dirty="0">
                <a:latin typeface="Tahoma" pitchFamily="34" charset="0"/>
              </a:rPr>
              <a:t>Numerical </a:t>
            </a:r>
            <a:r>
              <a:rPr lang="en-US" altLang="en-US" sz="1400" b="1" i="1" dirty="0" smtClean="0">
                <a:latin typeface="Tahoma" pitchFamily="34" charset="0"/>
              </a:rPr>
              <a:t>optimizations </a:t>
            </a:r>
            <a:r>
              <a:rPr lang="en-US" altLang="en-US" sz="1400" b="1" i="1" dirty="0">
                <a:latin typeface="Tahoma" pitchFamily="34" charset="0"/>
              </a:rPr>
              <a:t>Time consuming and risk of local minima</a:t>
            </a: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117" y="3484749"/>
            <a:ext cx="5019798" cy="2572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116" y="908720"/>
            <a:ext cx="5019799" cy="248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9"/>
          <p:cNvSpPr txBox="1">
            <a:spLocks/>
          </p:cNvSpPr>
          <p:nvPr/>
        </p:nvSpPr>
        <p:spPr>
          <a:xfrm>
            <a:off x="395536" y="62136"/>
            <a:ext cx="8496944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pPr algn="ctr"/>
            <a:r>
              <a:rPr lang="en-GB" kern="0" dirty="0" smtClean="0"/>
              <a:t>Mapping of vegetation traits: RTM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7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80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5"/>
          <p:cNvSpPr txBox="1">
            <a:spLocks noChangeArrowheads="1"/>
          </p:cNvSpPr>
          <p:nvPr/>
        </p:nvSpPr>
        <p:spPr bwMode="auto">
          <a:xfrm>
            <a:off x="993948" y="5140715"/>
            <a:ext cx="3302818" cy="5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368" tIns="44184" rIns="88368" bIns="44184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400" b="1" i="1" dirty="0">
                <a:latin typeface="Tahoma" pitchFamily="34" charset="0"/>
              </a:rPr>
              <a:t>Global search algorithm</a:t>
            </a:r>
            <a:br>
              <a:rPr lang="en-US" altLang="en-US" sz="1400" b="1" i="1" dirty="0">
                <a:latin typeface="Tahoma" pitchFamily="34" charset="0"/>
              </a:rPr>
            </a:br>
            <a:r>
              <a:rPr lang="en-US" altLang="en-US" sz="1400" b="1" i="1" dirty="0">
                <a:latin typeface="Tahoma" pitchFamily="34" charset="0"/>
              </a:rPr>
              <a:t>in spectral </a:t>
            </a:r>
            <a:r>
              <a:rPr lang="en-US" altLang="en-US" sz="1400" b="1" i="1" dirty="0" smtClean="0">
                <a:latin typeface="Tahoma" pitchFamily="34" charset="0"/>
              </a:rPr>
              <a:t>space</a:t>
            </a:r>
            <a:endParaRPr lang="en-US" altLang="en-US" sz="1400" b="1" i="1" dirty="0">
              <a:latin typeface="Tahoma" pitchFamily="34" charset="0"/>
            </a:endParaRPr>
          </a:p>
        </p:txBody>
      </p:sp>
      <p:grpSp>
        <p:nvGrpSpPr>
          <p:cNvPr id="40963" name="Gruppieren 67"/>
          <p:cNvGrpSpPr>
            <a:grpSpLocks/>
          </p:cNvGrpSpPr>
          <p:nvPr/>
        </p:nvGrpSpPr>
        <p:grpSpPr bwMode="auto">
          <a:xfrm>
            <a:off x="3938572" y="1255736"/>
            <a:ext cx="4135501" cy="2210666"/>
            <a:chOff x="4082400" y="871200"/>
            <a:chExt cx="4233600" cy="2205332"/>
          </a:xfrm>
        </p:grpSpPr>
        <p:grpSp>
          <p:nvGrpSpPr>
            <p:cNvPr id="40994" name="Gruppieren 60"/>
            <p:cNvGrpSpPr>
              <a:grpSpLocks/>
            </p:cNvGrpSpPr>
            <p:nvPr/>
          </p:nvGrpSpPr>
          <p:grpSpPr bwMode="auto">
            <a:xfrm>
              <a:off x="4324525" y="972000"/>
              <a:ext cx="1087475" cy="1927200"/>
              <a:chOff x="1250125" y="2570400"/>
              <a:chExt cx="1087475" cy="1927200"/>
            </a:xfrm>
          </p:grpSpPr>
          <p:grpSp>
            <p:nvGrpSpPr>
              <p:cNvPr id="40997" name="Group 35"/>
              <p:cNvGrpSpPr>
                <a:grpSpLocks/>
              </p:cNvGrpSpPr>
              <p:nvPr/>
            </p:nvGrpSpPr>
            <p:grpSpPr bwMode="auto">
              <a:xfrm>
                <a:off x="1256125" y="3266438"/>
                <a:ext cx="587075" cy="333562"/>
                <a:chOff x="3969" y="3294"/>
                <a:chExt cx="576" cy="480"/>
              </a:xfrm>
            </p:grpSpPr>
            <p:sp>
              <p:nvSpPr>
                <p:cNvPr id="41015" name="Rectangle 36"/>
                <p:cNvSpPr>
                  <a:spLocks noChangeArrowheads="1"/>
                </p:cNvSpPr>
                <p:nvPr/>
              </p:nvSpPr>
              <p:spPr bwMode="auto">
                <a:xfrm>
                  <a:off x="3969" y="3294"/>
                  <a:ext cx="576" cy="48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 dirty="0"/>
                </a:p>
              </p:txBody>
            </p:sp>
            <p:sp>
              <p:nvSpPr>
                <p:cNvPr id="41016" name="Freeform 37"/>
                <p:cNvSpPr>
                  <a:spLocks/>
                </p:cNvSpPr>
                <p:nvPr/>
              </p:nvSpPr>
              <p:spPr bwMode="auto">
                <a:xfrm>
                  <a:off x="3969" y="3385"/>
                  <a:ext cx="566" cy="363"/>
                </a:xfrm>
                <a:custGeom>
                  <a:avLst/>
                  <a:gdLst>
                    <a:gd name="T0" fmla="*/ 0 w 613"/>
                    <a:gd name="T1" fmla="*/ 363 h 363"/>
                    <a:gd name="T2" fmla="*/ 46 w 613"/>
                    <a:gd name="T3" fmla="*/ 331 h 363"/>
                    <a:gd name="T4" fmla="*/ 82 w 613"/>
                    <a:gd name="T5" fmla="*/ 267 h 363"/>
                    <a:gd name="T6" fmla="*/ 133 w 613"/>
                    <a:gd name="T7" fmla="*/ 268 h 363"/>
                    <a:gd name="T8" fmla="*/ 207 w 613"/>
                    <a:gd name="T9" fmla="*/ 299 h 363"/>
                    <a:gd name="T10" fmla="*/ 247 w 613"/>
                    <a:gd name="T11" fmla="*/ 0 h 363"/>
                    <a:gd name="T12" fmla="*/ 415 w 613"/>
                    <a:gd name="T13" fmla="*/ 166 h 363"/>
                    <a:gd name="T14" fmla="*/ 523 w 613"/>
                    <a:gd name="T15" fmla="*/ 299 h 3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13"/>
                    <a:gd name="T25" fmla="*/ 0 h 363"/>
                    <a:gd name="T26" fmla="*/ 613 w 613"/>
                    <a:gd name="T27" fmla="*/ 363 h 3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13" h="363">
                      <a:moveTo>
                        <a:pt x="0" y="363"/>
                      </a:moveTo>
                      <a:lnTo>
                        <a:pt x="54" y="331"/>
                      </a:lnTo>
                      <a:lnTo>
                        <a:pt x="96" y="267"/>
                      </a:lnTo>
                      <a:lnTo>
                        <a:pt x="156" y="268"/>
                      </a:lnTo>
                      <a:lnTo>
                        <a:pt x="243" y="299"/>
                      </a:lnTo>
                      <a:lnTo>
                        <a:pt x="290" y="0"/>
                      </a:lnTo>
                      <a:lnTo>
                        <a:pt x="487" y="166"/>
                      </a:lnTo>
                      <a:lnTo>
                        <a:pt x="613" y="299"/>
                      </a:lnTo>
                    </a:path>
                  </a:pathLst>
                </a:custGeom>
                <a:noFill/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998" name="Group 35"/>
              <p:cNvGrpSpPr>
                <a:grpSpLocks/>
              </p:cNvGrpSpPr>
              <p:nvPr/>
            </p:nvGrpSpPr>
            <p:grpSpPr bwMode="auto">
              <a:xfrm>
                <a:off x="1250125" y="3606038"/>
                <a:ext cx="593075" cy="333562"/>
                <a:chOff x="3969" y="3294"/>
                <a:chExt cx="576" cy="480"/>
              </a:xfrm>
            </p:grpSpPr>
            <p:sp>
              <p:nvSpPr>
                <p:cNvPr id="41013" name="Rectangle 36"/>
                <p:cNvSpPr>
                  <a:spLocks noChangeArrowheads="1"/>
                </p:cNvSpPr>
                <p:nvPr/>
              </p:nvSpPr>
              <p:spPr bwMode="auto">
                <a:xfrm>
                  <a:off x="3969" y="3294"/>
                  <a:ext cx="576" cy="48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1014" name="Freeform 37"/>
                <p:cNvSpPr>
                  <a:spLocks/>
                </p:cNvSpPr>
                <p:nvPr/>
              </p:nvSpPr>
              <p:spPr bwMode="auto">
                <a:xfrm>
                  <a:off x="3969" y="3385"/>
                  <a:ext cx="566" cy="363"/>
                </a:xfrm>
                <a:custGeom>
                  <a:avLst/>
                  <a:gdLst>
                    <a:gd name="T0" fmla="*/ 0 w 613"/>
                    <a:gd name="T1" fmla="*/ 363 h 363"/>
                    <a:gd name="T2" fmla="*/ 46 w 613"/>
                    <a:gd name="T3" fmla="*/ 331 h 363"/>
                    <a:gd name="T4" fmla="*/ 82 w 613"/>
                    <a:gd name="T5" fmla="*/ 267 h 363"/>
                    <a:gd name="T6" fmla="*/ 133 w 613"/>
                    <a:gd name="T7" fmla="*/ 268 h 363"/>
                    <a:gd name="T8" fmla="*/ 207 w 613"/>
                    <a:gd name="T9" fmla="*/ 299 h 363"/>
                    <a:gd name="T10" fmla="*/ 247 w 613"/>
                    <a:gd name="T11" fmla="*/ 0 h 363"/>
                    <a:gd name="T12" fmla="*/ 415 w 613"/>
                    <a:gd name="T13" fmla="*/ 166 h 363"/>
                    <a:gd name="T14" fmla="*/ 523 w 613"/>
                    <a:gd name="T15" fmla="*/ 299 h 3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13"/>
                    <a:gd name="T25" fmla="*/ 0 h 363"/>
                    <a:gd name="T26" fmla="*/ 613 w 613"/>
                    <a:gd name="T27" fmla="*/ 363 h 3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13" h="363">
                      <a:moveTo>
                        <a:pt x="0" y="363"/>
                      </a:moveTo>
                      <a:lnTo>
                        <a:pt x="54" y="331"/>
                      </a:lnTo>
                      <a:lnTo>
                        <a:pt x="96" y="267"/>
                      </a:lnTo>
                      <a:lnTo>
                        <a:pt x="156" y="268"/>
                      </a:lnTo>
                      <a:lnTo>
                        <a:pt x="243" y="299"/>
                      </a:lnTo>
                      <a:lnTo>
                        <a:pt x="290" y="0"/>
                      </a:lnTo>
                      <a:lnTo>
                        <a:pt x="487" y="166"/>
                      </a:lnTo>
                      <a:lnTo>
                        <a:pt x="613" y="299"/>
                      </a:lnTo>
                    </a:path>
                  </a:pathLst>
                </a:custGeom>
                <a:noFill/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999" name="Group 35"/>
              <p:cNvGrpSpPr>
                <a:grpSpLocks/>
              </p:cNvGrpSpPr>
              <p:nvPr/>
            </p:nvGrpSpPr>
            <p:grpSpPr bwMode="auto">
              <a:xfrm>
                <a:off x="1250125" y="2583638"/>
                <a:ext cx="585875" cy="333562"/>
                <a:chOff x="3969" y="3294"/>
                <a:chExt cx="576" cy="480"/>
              </a:xfrm>
            </p:grpSpPr>
            <p:sp>
              <p:nvSpPr>
                <p:cNvPr id="41011" name="Rectangle 36"/>
                <p:cNvSpPr>
                  <a:spLocks noChangeArrowheads="1"/>
                </p:cNvSpPr>
                <p:nvPr/>
              </p:nvSpPr>
              <p:spPr bwMode="auto">
                <a:xfrm>
                  <a:off x="3969" y="3294"/>
                  <a:ext cx="576" cy="48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1012" name="Freeform 37"/>
                <p:cNvSpPr>
                  <a:spLocks/>
                </p:cNvSpPr>
                <p:nvPr/>
              </p:nvSpPr>
              <p:spPr bwMode="auto">
                <a:xfrm>
                  <a:off x="3969" y="3385"/>
                  <a:ext cx="566" cy="363"/>
                </a:xfrm>
                <a:custGeom>
                  <a:avLst/>
                  <a:gdLst>
                    <a:gd name="T0" fmla="*/ 0 w 613"/>
                    <a:gd name="T1" fmla="*/ 363 h 363"/>
                    <a:gd name="T2" fmla="*/ 46 w 613"/>
                    <a:gd name="T3" fmla="*/ 331 h 363"/>
                    <a:gd name="T4" fmla="*/ 82 w 613"/>
                    <a:gd name="T5" fmla="*/ 267 h 363"/>
                    <a:gd name="T6" fmla="*/ 133 w 613"/>
                    <a:gd name="T7" fmla="*/ 268 h 363"/>
                    <a:gd name="T8" fmla="*/ 207 w 613"/>
                    <a:gd name="T9" fmla="*/ 299 h 363"/>
                    <a:gd name="T10" fmla="*/ 247 w 613"/>
                    <a:gd name="T11" fmla="*/ 0 h 363"/>
                    <a:gd name="T12" fmla="*/ 415 w 613"/>
                    <a:gd name="T13" fmla="*/ 166 h 363"/>
                    <a:gd name="T14" fmla="*/ 523 w 613"/>
                    <a:gd name="T15" fmla="*/ 299 h 3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13"/>
                    <a:gd name="T25" fmla="*/ 0 h 363"/>
                    <a:gd name="T26" fmla="*/ 613 w 613"/>
                    <a:gd name="T27" fmla="*/ 363 h 3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13" h="363">
                      <a:moveTo>
                        <a:pt x="0" y="363"/>
                      </a:moveTo>
                      <a:lnTo>
                        <a:pt x="54" y="331"/>
                      </a:lnTo>
                      <a:lnTo>
                        <a:pt x="96" y="267"/>
                      </a:lnTo>
                      <a:lnTo>
                        <a:pt x="156" y="268"/>
                      </a:lnTo>
                      <a:lnTo>
                        <a:pt x="243" y="299"/>
                      </a:lnTo>
                      <a:lnTo>
                        <a:pt x="290" y="0"/>
                      </a:lnTo>
                      <a:lnTo>
                        <a:pt x="487" y="166"/>
                      </a:lnTo>
                      <a:lnTo>
                        <a:pt x="613" y="299"/>
                      </a:lnTo>
                    </a:path>
                  </a:pathLst>
                </a:custGeom>
                <a:noFill/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000" name="Group 35"/>
              <p:cNvGrpSpPr>
                <a:grpSpLocks/>
              </p:cNvGrpSpPr>
              <p:nvPr/>
            </p:nvGrpSpPr>
            <p:grpSpPr bwMode="auto">
              <a:xfrm>
                <a:off x="1251325" y="2930438"/>
                <a:ext cx="584675" cy="333562"/>
                <a:chOff x="3969" y="3294"/>
                <a:chExt cx="576" cy="480"/>
              </a:xfrm>
            </p:grpSpPr>
            <p:sp>
              <p:nvSpPr>
                <p:cNvPr id="41009" name="Rectangle 36"/>
                <p:cNvSpPr>
                  <a:spLocks noChangeArrowheads="1"/>
                </p:cNvSpPr>
                <p:nvPr/>
              </p:nvSpPr>
              <p:spPr bwMode="auto">
                <a:xfrm>
                  <a:off x="3969" y="3294"/>
                  <a:ext cx="576" cy="48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1010" name="Freeform 37"/>
                <p:cNvSpPr>
                  <a:spLocks/>
                </p:cNvSpPr>
                <p:nvPr/>
              </p:nvSpPr>
              <p:spPr bwMode="auto">
                <a:xfrm>
                  <a:off x="3969" y="3385"/>
                  <a:ext cx="566" cy="363"/>
                </a:xfrm>
                <a:custGeom>
                  <a:avLst/>
                  <a:gdLst>
                    <a:gd name="T0" fmla="*/ 0 w 613"/>
                    <a:gd name="T1" fmla="*/ 363 h 363"/>
                    <a:gd name="T2" fmla="*/ 46 w 613"/>
                    <a:gd name="T3" fmla="*/ 331 h 363"/>
                    <a:gd name="T4" fmla="*/ 82 w 613"/>
                    <a:gd name="T5" fmla="*/ 267 h 363"/>
                    <a:gd name="T6" fmla="*/ 133 w 613"/>
                    <a:gd name="T7" fmla="*/ 268 h 363"/>
                    <a:gd name="T8" fmla="*/ 207 w 613"/>
                    <a:gd name="T9" fmla="*/ 299 h 363"/>
                    <a:gd name="T10" fmla="*/ 247 w 613"/>
                    <a:gd name="T11" fmla="*/ 0 h 363"/>
                    <a:gd name="T12" fmla="*/ 415 w 613"/>
                    <a:gd name="T13" fmla="*/ 166 h 363"/>
                    <a:gd name="T14" fmla="*/ 523 w 613"/>
                    <a:gd name="T15" fmla="*/ 299 h 3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13"/>
                    <a:gd name="T25" fmla="*/ 0 h 363"/>
                    <a:gd name="T26" fmla="*/ 613 w 613"/>
                    <a:gd name="T27" fmla="*/ 363 h 3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13" h="363">
                      <a:moveTo>
                        <a:pt x="0" y="363"/>
                      </a:moveTo>
                      <a:lnTo>
                        <a:pt x="54" y="331"/>
                      </a:lnTo>
                      <a:lnTo>
                        <a:pt x="96" y="267"/>
                      </a:lnTo>
                      <a:lnTo>
                        <a:pt x="156" y="268"/>
                      </a:lnTo>
                      <a:lnTo>
                        <a:pt x="243" y="299"/>
                      </a:lnTo>
                      <a:lnTo>
                        <a:pt x="290" y="0"/>
                      </a:lnTo>
                      <a:lnTo>
                        <a:pt x="487" y="166"/>
                      </a:lnTo>
                      <a:lnTo>
                        <a:pt x="613" y="299"/>
                      </a:lnTo>
                    </a:path>
                  </a:pathLst>
                </a:custGeom>
                <a:noFill/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sp>
            <p:nvSpPr>
              <p:cNvPr id="52" name="Rechteck 51"/>
              <p:cNvSpPr/>
              <p:nvPr/>
            </p:nvSpPr>
            <p:spPr bwMode="auto">
              <a:xfrm>
                <a:off x="1995363" y="2569625"/>
                <a:ext cx="338117" cy="352472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 marL="339725" indent="-339725" defTabSz="904875">
                  <a:defRPr/>
                </a:pPr>
                <a:r>
                  <a:rPr lang="de-DE" dirty="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de-AT" dirty="0">
                  <a:solidFill>
                    <a:srgbClr val="000000"/>
                  </a:solidFill>
                  <a:latin typeface="Symbol" pitchFamily="18" charset="2"/>
                </a:endParaRPr>
              </a:p>
            </p:txBody>
          </p:sp>
          <p:sp>
            <p:nvSpPr>
              <p:cNvPr id="53" name="Rechteck 52"/>
              <p:cNvSpPr/>
              <p:nvPr/>
            </p:nvSpPr>
            <p:spPr bwMode="auto">
              <a:xfrm>
                <a:off x="1996951" y="2915746"/>
                <a:ext cx="338116" cy="354060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 marL="339725" indent="-339725" defTabSz="904875">
                  <a:defRPr/>
                </a:pPr>
                <a:r>
                  <a:rPr lang="de-DE" dirty="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de-AT" dirty="0">
                  <a:solidFill>
                    <a:srgbClr val="000000"/>
                  </a:solidFill>
                  <a:latin typeface="Symbol" pitchFamily="18" charset="2"/>
                </a:endParaRPr>
              </a:p>
            </p:txBody>
          </p:sp>
          <p:sp>
            <p:nvSpPr>
              <p:cNvPr id="55" name="Rechteck 54"/>
              <p:cNvSpPr/>
              <p:nvPr/>
            </p:nvSpPr>
            <p:spPr bwMode="auto">
              <a:xfrm>
                <a:off x="1992189" y="3580998"/>
                <a:ext cx="338117" cy="352472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 marL="339725" indent="-339725" defTabSz="904875">
                  <a:defRPr/>
                </a:pPr>
                <a:r>
                  <a:rPr lang="de-DE" dirty="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de-AT" dirty="0">
                  <a:solidFill>
                    <a:srgbClr val="000000"/>
                  </a:solidFill>
                  <a:latin typeface="Symbol" pitchFamily="18" charset="2"/>
                </a:endParaRPr>
              </a:p>
            </p:txBody>
          </p:sp>
          <p:sp>
            <p:nvSpPr>
              <p:cNvPr id="56" name="Rechteck 55"/>
              <p:cNvSpPr/>
              <p:nvPr/>
            </p:nvSpPr>
            <p:spPr bwMode="auto">
              <a:xfrm>
                <a:off x="2000126" y="4144636"/>
                <a:ext cx="338116" cy="352472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 marL="339725" indent="-339725" defTabSz="904875">
                  <a:defRPr/>
                </a:pPr>
                <a:r>
                  <a:rPr lang="de-DE" dirty="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de-AT" dirty="0">
                  <a:solidFill>
                    <a:srgbClr val="000000"/>
                  </a:solidFill>
                  <a:latin typeface="Symbol" pitchFamily="18" charset="2"/>
                </a:endParaRPr>
              </a:p>
            </p:txBody>
          </p:sp>
          <p:grpSp>
            <p:nvGrpSpPr>
              <p:cNvPr id="41005" name="Group 35"/>
              <p:cNvGrpSpPr>
                <a:grpSpLocks/>
              </p:cNvGrpSpPr>
              <p:nvPr/>
            </p:nvGrpSpPr>
            <p:grpSpPr bwMode="auto">
              <a:xfrm>
                <a:off x="1251325" y="4161638"/>
                <a:ext cx="593075" cy="333562"/>
                <a:chOff x="3969" y="3294"/>
                <a:chExt cx="576" cy="480"/>
              </a:xfrm>
            </p:grpSpPr>
            <p:sp>
              <p:nvSpPr>
                <p:cNvPr id="41007" name="Rectangle 36"/>
                <p:cNvSpPr>
                  <a:spLocks noChangeArrowheads="1"/>
                </p:cNvSpPr>
                <p:nvPr/>
              </p:nvSpPr>
              <p:spPr bwMode="auto">
                <a:xfrm>
                  <a:off x="3969" y="3294"/>
                  <a:ext cx="576" cy="48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1008" name="Freeform 37"/>
                <p:cNvSpPr>
                  <a:spLocks/>
                </p:cNvSpPr>
                <p:nvPr/>
              </p:nvSpPr>
              <p:spPr bwMode="auto">
                <a:xfrm>
                  <a:off x="3969" y="3385"/>
                  <a:ext cx="566" cy="363"/>
                </a:xfrm>
                <a:custGeom>
                  <a:avLst/>
                  <a:gdLst>
                    <a:gd name="T0" fmla="*/ 0 w 613"/>
                    <a:gd name="T1" fmla="*/ 363 h 363"/>
                    <a:gd name="T2" fmla="*/ 46 w 613"/>
                    <a:gd name="T3" fmla="*/ 331 h 363"/>
                    <a:gd name="T4" fmla="*/ 82 w 613"/>
                    <a:gd name="T5" fmla="*/ 267 h 363"/>
                    <a:gd name="T6" fmla="*/ 133 w 613"/>
                    <a:gd name="T7" fmla="*/ 268 h 363"/>
                    <a:gd name="T8" fmla="*/ 207 w 613"/>
                    <a:gd name="T9" fmla="*/ 299 h 363"/>
                    <a:gd name="T10" fmla="*/ 247 w 613"/>
                    <a:gd name="T11" fmla="*/ 0 h 363"/>
                    <a:gd name="T12" fmla="*/ 415 w 613"/>
                    <a:gd name="T13" fmla="*/ 166 h 363"/>
                    <a:gd name="T14" fmla="*/ 523 w 613"/>
                    <a:gd name="T15" fmla="*/ 299 h 3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13"/>
                    <a:gd name="T25" fmla="*/ 0 h 363"/>
                    <a:gd name="T26" fmla="*/ 613 w 613"/>
                    <a:gd name="T27" fmla="*/ 363 h 3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13" h="363">
                      <a:moveTo>
                        <a:pt x="0" y="363"/>
                      </a:moveTo>
                      <a:lnTo>
                        <a:pt x="54" y="331"/>
                      </a:lnTo>
                      <a:lnTo>
                        <a:pt x="96" y="267"/>
                      </a:lnTo>
                      <a:lnTo>
                        <a:pt x="156" y="268"/>
                      </a:lnTo>
                      <a:lnTo>
                        <a:pt x="243" y="299"/>
                      </a:lnTo>
                      <a:lnTo>
                        <a:pt x="290" y="0"/>
                      </a:lnTo>
                      <a:lnTo>
                        <a:pt x="487" y="166"/>
                      </a:lnTo>
                      <a:lnTo>
                        <a:pt x="613" y="299"/>
                      </a:lnTo>
                    </a:path>
                  </a:pathLst>
                </a:custGeom>
                <a:noFill/>
                <a:ln w="28575" cmpd="sng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sp>
            <p:nvSpPr>
              <p:cNvPr id="60" name="Rechteck 59"/>
              <p:cNvSpPr/>
              <p:nvPr/>
            </p:nvSpPr>
            <p:spPr bwMode="auto">
              <a:xfrm>
                <a:off x="1992189" y="3265043"/>
                <a:ext cx="338117" cy="354060"/>
              </a:xfrm>
              <a:prstGeom prst="rect">
                <a:avLst/>
              </a:prstGeom>
              <a:solidFill>
                <a:schemeClr val="accent3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0000" tIns="46800" rIns="90000" bIns="46800"/>
              <a:lstStyle/>
              <a:p>
                <a:pPr marL="339725" indent="-339725" defTabSz="904875">
                  <a:defRPr/>
                </a:pPr>
                <a:r>
                  <a:rPr lang="de-DE" dirty="0">
                    <a:solidFill>
                      <a:srgbClr val="000000"/>
                    </a:solidFill>
                    <a:latin typeface="Symbol" pitchFamily="18" charset="2"/>
                  </a:rPr>
                  <a:t>q</a:t>
                </a:r>
                <a:endParaRPr lang="de-AT" dirty="0">
                  <a:solidFill>
                    <a:srgbClr val="000000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40995" name="Abgerundetes Rechteck 61"/>
            <p:cNvSpPr>
              <a:spLocks noChangeArrowheads="1"/>
            </p:cNvSpPr>
            <p:nvPr/>
          </p:nvSpPr>
          <p:spPr bwMode="auto">
            <a:xfrm>
              <a:off x="4082400" y="871200"/>
              <a:ext cx="1648800" cy="21960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chemeClr val="bg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/>
            <a:lstStyle>
              <a:lvl1pPr marL="339725" indent="-339725" algn="l" defTabSz="904875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defTabSz="904875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defTabSz="904875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defTabSz="904875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defTabSz="904875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AT" altLang="en-US"/>
            </a:p>
          </p:txBody>
        </p:sp>
        <p:sp>
          <p:nvSpPr>
            <p:cNvPr id="40996" name="Textfeld 63"/>
            <p:cNvSpPr txBox="1">
              <a:spLocks noChangeArrowheads="1"/>
            </p:cNvSpPr>
            <p:nvPr/>
          </p:nvSpPr>
          <p:spPr bwMode="auto">
            <a:xfrm>
              <a:off x="5724000" y="2707200"/>
              <a:ext cx="2592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b="1"/>
                <a:t>synthetic data base</a:t>
              </a:r>
              <a:endParaRPr lang="de-AT" altLang="en-US" b="1"/>
            </a:p>
          </p:txBody>
        </p:sp>
      </p:grpSp>
      <p:grpSp>
        <p:nvGrpSpPr>
          <p:cNvPr id="40964" name="Gruppieren 66"/>
          <p:cNvGrpSpPr>
            <a:grpSpLocks/>
          </p:cNvGrpSpPr>
          <p:nvPr/>
        </p:nvGrpSpPr>
        <p:grpSpPr bwMode="auto">
          <a:xfrm>
            <a:off x="942777" y="324677"/>
            <a:ext cx="2484091" cy="3157640"/>
            <a:chOff x="964800" y="324000"/>
            <a:chExt cx="2542800" cy="3149732"/>
          </a:xfrm>
        </p:grpSpPr>
        <p:grpSp>
          <p:nvGrpSpPr>
            <p:cNvPr id="40975" name="Group 23"/>
            <p:cNvGrpSpPr>
              <a:grpSpLocks/>
            </p:cNvGrpSpPr>
            <p:nvPr/>
          </p:nvGrpSpPr>
          <p:grpSpPr bwMode="auto">
            <a:xfrm>
              <a:off x="1175088" y="569388"/>
              <a:ext cx="1179312" cy="2620212"/>
              <a:chOff x="3969" y="1525"/>
              <a:chExt cx="621" cy="1996"/>
            </a:xfrm>
          </p:grpSpPr>
          <p:grpSp>
            <p:nvGrpSpPr>
              <p:cNvPr id="40978" name="Group 24"/>
              <p:cNvGrpSpPr>
                <a:grpSpLocks/>
              </p:cNvGrpSpPr>
              <p:nvPr/>
            </p:nvGrpSpPr>
            <p:grpSpPr bwMode="auto">
              <a:xfrm>
                <a:off x="4105" y="1525"/>
                <a:ext cx="354" cy="432"/>
                <a:chOff x="3696" y="1993"/>
                <a:chExt cx="384" cy="432"/>
              </a:xfrm>
            </p:grpSpPr>
            <p:sp>
              <p:nvSpPr>
                <p:cNvPr id="40987" name="Rectangle 25"/>
                <p:cNvSpPr>
                  <a:spLocks noChangeArrowheads="1"/>
                </p:cNvSpPr>
                <p:nvPr/>
              </p:nvSpPr>
              <p:spPr bwMode="auto">
                <a:xfrm>
                  <a:off x="3696" y="1993"/>
                  <a:ext cx="384" cy="432"/>
                </a:xfrm>
                <a:prstGeom prst="rect">
                  <a:avLst/>
                </a:prstGeom>
                <a:solidFill>
                  <a:srgbClr val="DDDDDD"/>
                </a:solidFill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0988" name="Line 26"/>
                <p:cNvSpPr>
                  <a:spLocks noChangeShapeType="1"/>
                </p:cNvSpPr>
                <p:nvPr/>
              </p:nvSpPr>
              <p:spPr bwMode="auto">
                <a:xfrm>
                  <a:off x="3792" y="2089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40989" name="Line 27"/>
                <p:cNvSpPr>
                  <a:spLocks noChangeShapeType="1"/>
                </p:cNvSpPr>
                <p:nvPr/>
              </p:nvSpPr>
              <p:spPr bwMode="auto">
                <a:xfrm>
                  <a:off x="3888" y="2089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40990" name="Line 28"/>
                <p:cNvSpPr>
                  <a:spLocks noChangeShapeType="1"/>
                </p:cNvSpPr>
                <p:nvPr/>
              </p:nvSpPr>
              <p:spPr bwMode="auto">
                <a:xfrm>
                  <a:off x="3984" y="2089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40991" name="Rectangle 29"/>
                <p:cNvSpPr>
                  <a:spLocks noChangeArrowheads="1"/>
                </p:cNvSpPr>
                <p:nvPr/>
              </p:nvSpPr>
              <p:spPr bwMode="auto">
                <a:xfrm>
                  <a:off x="3744" y="2185"/>
                  <a:ext cx="96" cy="48"/>
                </a:xfrm>
                <a:prstGeom prst="rect">
                  <a:avLst/>
                </a:prstGeom>
                <a:solidFill>
                  <a:srgbClr val="80808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0992" name="Rectangle 30"/>
                <p:cNvSpPr>
                  <a:spLocks noChangeArrowheads="1"/>
                </p:cNvSpPr>
                <p:nvPr/>
              </p:nvSpPr>
              <p:spPr bwMode="auto">
                <a:xfrm>
                  <a:off x="3840" y="2137"/>
                  <a:ext cx="96" cy="48"/>
                </a:xfrm>
                <a:prstGeom prst="rect">
                  <a:avLst/>
                </a:prstGeom>
                <a:solidFill>
                  <a:srgbClr val="80808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0993" name="Rectangle 31"/>
                <p:cNvSpPr>
                  <a:spLocks noChangeArrowheads="1"/>
                </p:cNvSpPr>
                <p:nvPr/>
              </p:nvSpPr>
              <p:spPr bwMode="auto">
                <a:xfrm>
                  <a:off x="3936" y="2233"/>
                  <a:ext cx="96" cy="48"/>
                </a:xfrm>
                <a:prstGeom prst="rect">
                  <a:avLst/>
                </a:prstGeom>
                <a:solidFill>
                  <a:srgbClr val="80808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</p:grpSp>
          <p:grpSp>
            <p:nvGrpSpPr>
              <p:cNvPr id="40979" name="Group 32"/>
              <p:cNvGrpSpPr>
                <a:grpSpLocks/>
              </p:cNvGrpSpPr>
              <p:nvPr/>
            </p:nvGrpSpPr>
            <p:grpSpPr bwMode="auto">
              <a:xfrm>
                <a:off x="3969" y="2205"/>
                <a:ext cx="621" cy="528"/>
                <a:chOff x="3969" y="2478"/>
                <a:chExt cx="621" cy="528"/>
              </a:xfrm>
            </p:grpSpPr>
            <p:sp>
              <p:nvSpPr>
                <p:cNvPr id="40985" name="Rectangle 33"/>
                <p:cNvSpPr>
                  <a:spLocks noChangeArrowheads="1"/>
                </p:cNvSpPr>
                <p:nvPr/>
              </p:nvSpPr>
              <p:spPr bwMode="auto">
                <a:xfrm>
                  <a:off x="3969" y="2478"/>
                  <a:ext cx="621" cy="528"/>
                </a:xfrm>
                <a:prstGeom prst="rect">
                  <a:avLst/>
                </a:prstGeom>
                <a:solidFill>
                  <a:srgbClr val="FFFF99"/>
                </a:solidFill>
                <a:ln w="5715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0986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4051" y="2614"/>
                  <a:ext cx="468" cy="281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r>
                    <a:rPr lang="en-US" altLang="en-US" b="1">
                      <a:latin typeface="Arial Narrow" pitchFamily="34" charset="0"/>
                      <a:cs typeface="Arial" charset="0"/>
                    </a:rPr>
                    <a:t>MODEL</a:t>
                  </a:r>
                </a:p>
              </p:txBody>
            </p:sp>
          </p:grpSp>
          <p:grpSp>
            <p:nvGrpSpPr>
              <p:cNvPr id="40980" name="Group 35"/>
              <p:cNvGrpSpPr>
                <a:grpSpLocks/>
              </p:cNvGrpSpPr>
              <p:nvPr/>
            </p:nvGrpSpPr>
            <p:grpSpPr bwMode="auto">
              <a:xfrm>
                <a:off x="4014" y="3041"/>
                <a:ext cx="576" cy="480"/>
                <a:chOff x="3969" y="3294"/>
                <a:chExt cx="576" cy="480"/>
              </a:xfrm>
            </p:grpSpPr>
            <p:sp>
              <p:nvSpPr>
                <p:cNvPr id="40983" name="Rectangle 36"/>
                <p:cNvSpPr>
                  <a:spLocks noChangeArrowheads="1"/>
                </p:cNvSpPr>
                <p:nvPr/>
              </p:nvSpPr>
              <p:spPr bwMode="auto">
                <a:xfrm>
                  <a:off x="3969" y="3294"/>
                  <a:ext cx="576" cy="48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SzPct val="80000"/>
                    <a:buChar char="l"/>
                    <a:defRPr>
                      <a:solidFill>
                        <a:schemeClr val="accent2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SzPct val="75000"/>
                    <a:buChar char="l"/>
                    <a:defRPr sz="1600">
                      <a:solidFill>
                        <a:schemeClr val="accent2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SzPct val="60000"/>
                    <a:buChar char="l"/>
                    <a:defRPr sz="1400">
                      <a:solidFill>
                        <a:schemeClr val="accent2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•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1200">
                      <a:solidFill>
                        <a:schemeClr val="accent2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SzPct val="150000"/>
                    <a:buFont typeface="Wingdings" pitchFamily="2" charset="2"/>
                    <a:buNone/>
                  </a:pPr>
                  <a:endParaRPr lang="de-AT" altLang="en-US"/>
                </a:p>
              </p:txBody>
            </p:sp>
            <p:sp>
              <p:nvSpPr>
                <p:cNvPr id="40984" name="Freeform 37"/>
                <p:cNvSpPr>
                  <a:spLocks/>
                </p:cNvSpPr>
                <p:nvPr/>
              </p:nvSpPr>
              <p:spPr bwMode="auto">
                <a:xfrm>
                  <a:off x="3969" y="3385"/>
                  <a:ext cx="566" cy="363"/>
                </a:xfrm>
                <a:custGeom>
                  <a:avLst/>
                  <a:gdLst>
                    <a:gd name="T0" fmla="*/ 0 w 613"/>
                    <a:gd name="T1" fmla="*/ 363 h 363"/>
                    <a:gd name="T2" fmla="*/ 46 w 613"/>
                    <a:gd name="T3" fmla="*/ 331 h 363"/>
                    <a:gd name="T4" fmla="*/ 82 w 613"/>
                    <a:gd name="T5" fmla="*/ 267 h 363"/>
                    <a:gd name="T6" fmla="*/ 133 w 613"/>
                    <a:gd name="T7" fmla="*/ 268 h 363"/>
                    <a:gd name="T8" fmla="*/ 207 w 613"/>
                    <a:gd name="T9" fmla="*/ 299 h 363"/>
                    <a:gd name="T10" fmla="*/ 247 w 613"/>
                    <a:gd name="T11" fmla="*/ 0 h 363"/>
                    <a:gd name="T12" fmla="*/ 415 w 613"/>
                    <a:gd name="T13" fmla="*/ 166 h 363"/>
                    <a:gd name="T14" fmla="*/ 523 w 613"/>
                    <a:gd name="T15" fmla="*/ 299 h 3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13"/>
                    <a:gd name="T25" fmla="*/ 0 h 363"/>
                    <a:gd name="T26" fmla="*/ 613 w 613"/>
                    <a:gd name="T27" fmla="*/ 363 h 3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13" h="363">
                      <a:moveTo>
                        <a:pt x="0" y="363"/>
                      </a:moveTo>
                      <a:lnTo>
                        <a:pt x="54" y="331"/>
                      </a:lnTo>
                      <a:lnTo>
                        <a:pt x="96" y="267"/>
                      </a:lnTo>
                      <a:lnTo>
                        <a:pt x="156" y="268"/>
                      </a:lnTo>
                      <a:lnTo>
                        <a:pt x="243" y="299"/>
                      </a:lnTo>
                      <a:lnTo>
                        <a:pt x="290" y="0"/>
                      </a:lnTo>
                      <a:lnTo>
                        <a:pt x="487" y="166"/>
                      </a:lnTo>
                      <a:lnTo>
                        <a:pt x="613" y="299"/>
                      </a:lnTo>
                    </a:path>
                  </a:pathLst>
                </a:custGeom>
                <a:noFill/>
                <a:ln w="28575" cmpd="sng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sp>
            <p:nvSpPr>
              <p:cNvPr id="40981" name="Line 38"/>
              <p:cNvSpPr>
                <a:spLocks noChangeShapeType="1"/>
              </p:cNvSpPr>
              <p:nvPr/>
            </p:nvSpPr>
            <p:spPr bwMode="auto">
              <a:xfrm>
                <a:off x="4286" y="1979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982" name="Line 39"/>
              <p:cNvSpPr>
                <a:spLocks noChangeShapeType="1"/>
              </p:cNvSpPr>
              <p:nvPr/>
            </p:nvSpPr>
            <p:spPr bwMode="auto">
              <a:xfrm>
                <a:off x="4286" y="2796"/>
                <a:ext cx="0" cy="22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40976" name="Abgerundetes Rechteck 64"/>
            <p:cNvSpPr>
              <a:spLocks noChangeArrowheads="1"/>
            </p:cNvSpPr>
            <p:nvPr/>
          </p:nvSpPr>
          <p:spPr bwMode="auto">
            <a:xfrm>
              <a:off x="964800" y="324000"/>
              <a:ext cx="1735200" cy="31392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/>
            <a:lstStyle>
              <a:lvl1pPr marL="339725" indent="-339725" algn="l" defTabSz="904875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defTabSz="904875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defTabSz="904875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defTabSz="904875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defTabSz="904875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defTabSz="904875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endParaRPr lang="de-AT" altLang="en-US"/>
            </a:p>
          </p:txBody>
        </p:sp>
        <p:sp>
          <p:nvSpPr>
            <p:cNvPr id="40977" name="Textfeld 65"/>
            <p:cNvSpPr txBox="1">
              <a:spLocks noChangeArrowheads="1"/>
            </p:cNvSpPr>
            <p:nvPr/>
          </p:nvSpPr>
          <p:spPr bwMode="auto">
            <a:xfrm>
              <a:off x="2751600" y="3104400"/>
              <a:ext cx="756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SzPct val="80000"/>
                <a:buChar char="l"/>
                <a:defRPr>
                  <a:solidFill>
                    <a:schemeClr val="accent2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SzPct val="75000"/>
                <a:buChar char="l"/>
                <a:defRPr sz="1600">
                  <a:solidFill>
                    <a:schemeClr val="accent2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SzPct val="60000"/>
                <a:buChar char="l"/>
                <a:defRPr sz="1400">
                  <a:solidFill>
                    <a:schemeClr val="accent2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1200">
                  <a:solidFill>
                    <a:schemeClr val="accent2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1200">
                  <a:solidFill>
                    <a:schemeClr val="accent2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SzPct val="150000"/>
                <a:buFont typeface="Wingdings" pitchFamily="2" charset="2"/>
                <a:buNone/>
              </a:pPr>
              <a:r>
                <a:rPr lang="de-DE" altLang="en-US" b="1"/>
                <a:t>RTM</a:t>
              </a:r>
              <a:endParaRPr lang="de-AT" altLang="en-US" b="1"/>
            </a:p>
          </p:txBody>
        </p:sp>
      </p:grpSp>
      <p:sp>
        <p:nvSpPr>
          <p:cNvPr id="40965" name="Rechteck 68"/>
          <p:cNvSpPr>
            <a:spLocks noChangeArrowheads="1"/>
          </p:cNvSpPr>
          <p:nvPr/>
        </p:nvSpPr>
        <p:spPr bwMode="auto">
          <a:xfrm>
            <a:off x="1117997" y="4179417"/>
            <a:ext cx="2160012" cy="743255"/>
          </a:xfrm>
          <a:prstGeom prst="rect">
            <a:avLst/>
          </a:prstGeom>
          <a:solidFill>
            <a:srgbClr val="F8F8F8"/>
          </a:solidFill>
          <a:ln w="19050" algn="ctr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90000" tIns="46800" rIns="90000" bIns="46800"/>
          <a:lstStyle>
            <a:lvl1pPr marL="339725" indent="-339725" algn="l" defTabSz="904875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904875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904875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904875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904875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>
                <a:solidFill>
                  <a:srgbClr val="000000"/>
                </a:solidFill>
              </a:rPr>
              <a:t>look-up-table</a:t>
            </a:r>
            <a:br>
              <a:rPr lang="de-DE" altLang="en-US">
                <a:solidFill>
                  <a:srgbClr val="000000"/>
                </a:solidFill>
              </a:rPr>
            </a:br>
            <a:r>
              <a:rPr lang="de-DE" altLang="en-US">
                <a:solidFill>
                  <a:srgbClr val="000000"/>
                </a:solidFill>
              </a:rPr>
              <a:t>(LUT)</a:t>
            </a:r>
            <a:endParaRPr lang="de-AT" altLang="en-US">
              <a:solidFill>
                <a:srgbClr val="000000"/>
              </a:solidFill>
            </a:endParaRPr>
          </a:p>
        </p:txBody>
      </p:sp>
      <p:sp>
        <p:nvSpPr>
          <p:cNvPr id="40966" name="Rechteck 69"/>
          <p:cNvSpPr>
            <a:spLocks noChangeArrowheads="1"/>
          </p:cNvSpPr>
          <p:nvPr/>
        </p:nvSpPr>
        <p:spPr bwMode="auto">
          <a:xfrm>
            <a:off x="3665663" y="4181009"/>
            <a:ext cx="2158461" cy="743254"/>
          </a:xfrm>
          <a:prstGeom prst="rect">
            <a:avLst/>
          </a:prstGeom>
          <a:solidFill>
            <a:srgbClr val="C0C0C0"/>
          </a:solidFill>
          <a:ln w="19050" algn="ctr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90000" tIns="46800" rIns="90000" bIns="46800"/>
          <a:lstStyle>
            <a:lvl1pPr marL="339725" indent="-339725" algn="l" defTabSz="904875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904875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904875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904875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904875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>
                <a:solidFill>
                  <a:srgbClr val="000000"/>
                </a:solidFill>
              </a:rPr>
              <a:t>neural net</a:t>
            </a:r>
            <a:br>
              <a:rPr lang="de-DE" altLang="en-US">
                <a:solidFill>
                  <a:srgbClr val="000000"/>
                </a:solidFill>
              </a:rPr>
            </a:br>
            <a:r>
              <a:rPr lang="de-DE" altLang="en-US">
                <a:solidFill>
                  <a:srgbClr val="000000"/>
                </a:solidFill>
              </a:rPr>
              <a:t>(NN)</a:t>
            </a:r>
            <a:endParaRPr lang="de-AT" altLang="en-US">
              <a:solidFill>
                <a:srgbClr val="000000"/>
              </a:solidFill>
            </a:endParaRPr>
          </a:p>
        </p:txBody>
      </p:sp>
      <p:sp>
        <p:nvSpPr>
          <p:cNvPr id="40967" name="Rechteck 70"/>
          <p:cNvSpPr>
            <a:spLocks noChangeArrowheads="1"/>
          </p:cNvSpPr>
          <p:nvPr/>
        </p:nvSpPr>
        <p:spPr bwMode="auto">
          <a:xfrm>
            <a:off x="5903207" y="4182601"/>
            <a:ext cx="2158461" cy="743255"/>
          </a:xfrm>
          <a:prstGeom prst="rect">
            <a:avLst/>
          </a:prstGeom>
          <a:solidFill>
            <a:srgbClr val="C0C0C0"/>
          </a:solidFill>
          <a:ln w="19050" algn="ctr">
            <a:solidFill>
              <a:srgbClr val="000000"/>
            </a:solidFill>
            <a:round/>
            <a:headEnd/>
            <a:tailEnd type="triangle" w="med" len="med"/>
          </a:ln>
        </p:spPr>
        <p:txBody>
          <a:bodyPr lIns="90000" tIns="46800" rIns="90000" bIns="46800"/>
          <a:lstStyle>
            <a:lvl1pPr marL="339725" indent="-339725" algn="l" defTabSz="904875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904875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904875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904875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904875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de-DE" altLang="en-US">
                <a:solidFill>
                  <a:srgbClr val="000000"/>
                </a:solidFill>
              </a:rPr>
              <a:t>predictive equation (PE)</a:t>
            </a:r>
            <a:endParaRPr lang="de-AT" altLang="en-US">
              <a:solidFill>
                <a:srgbClr val="000000"/>
              </a:solidFill>
            </a:endParaRPr>
          </a:p>
        </p:txBody>
      </p:sp>
      <p:sp>
        <p:nvSpPr>
          <p:cNvPr id="40968" name="Pfeil nach rechts 71"/>
          <p:cNvSpPr>
            <a:spLocks noChangeArrowheads="1"/>
          </p:cNvSpPr>
          <p:nvPr/>
        </p:nvSpPr>
        <p:spPr bwMode="auto">
          <a:xfrm>
            <a:off x="2884151" y="1696595"/>
            <a:ext cx="779962" cy="296029"/>
          </a:xfrm>
          <a:prstGeom prst="rightArrow">
            <a:avLst>
              <a:gd name="adj1" fmla="val 50000"/>
              <a:gd name="adj2" fmla="val 49942"/>
            </a:avLst>
          </a:prstGeom>
          <a:solidFill>
            <a:schemeClr val="accent1"/>
          </a:solidFill>
          <a:ln w="19050" algn="ctr">
            <a:solidFill>
              <a:schemeClr val="bg2"/>
            </a:solidFill>
            <a:round/>
            <a:headEnd/>
            <a:tailEnd type="triangle" w="med" len="med"/>
          </a:ln>
        </p:spPr>
        <p:txBody>
          <a:bodyPr lIns="90000" tIns="46800" rIns="90000" bIns="46800"/>
          <a:lstStyle>
            <a:lvl1pPr marL="339725" indent="-339725" algn="l" defTabSz="904875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defTabSz="904875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defTabSz="904875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defTabSz="904875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defTabSz="904875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defTabSz="904875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endParaRPr lang="de-AT" altLang="en-US"/>
          </a:p>
        </p:txBody>
      </p:sp>
      <p:cxnSp>
        <p:nvCxnSpPr>
          <p:cNvPr id="40969" name="Gewinkelte Verbindung 73"/>
          <p:cNvCxnSpPr>
            <a:cxnSpLocks noChangeShapeType="1"/>
            <a:stCxn id="40995" idx="2"/>
            <a:endCxn id="40965" idx="0"/>
          </p:cNvCxnSpPr>
          <p:nvPr/>
        </p:nvCxnSpPr>
        <p:spPr bwMode="auto">
          <a:xfrm rot="5400000">
            <a:off x="3109004" y="2545077"/>
            <a:ext cx="722565" cy="2546116"/>
          </a:xfrm>
          <a:prstGeom prst="bentConnector3">
            <a:avLst>
              <a:gd name="adj1" fmla="val 50000"/>
            </a:avLst>
          </a:prstGeom>
          <a:noFill/>
          <a:ln w="57150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0" name="Gewinkelte Verbindung 75"/>
          <p:cNvCxnSpPr>
            <a:cxnSpLocks noChangeShapeType="1"/>
            <a:stCxn id="40995" idx="2"/>
            <a:endCxn id="40966" idx="0"/>
          </p:cNvCxnSpPr>
          <p:nvPr/>
        </p:nvCxnSpPr>
        <p:spPr bwMode="auto">
          <a:xfrm rot="16200000" flipH="1">
            <a:off x="4382041" y="3818156"/>
            <a:ext cx="724157" cy="1550"/>
          </a:xfrm>
          <a:prstGeom prst="bentConnector3">
            <a:avLst>
              <a:gd name="adj1" fmla="val 50000"/>
            </a:avLst>
          </a:prstGeom>
          <a:noFill/>
          <a:ln w="57150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1" name="Gewinkelte Verbindung 77"/>
          <p:cNvCxnSpPr>
            <a:cxnSpLocks noChangeShapeType="1"/>
            <a:stCxn id="40995" idx="2"/>
            <a:endCxn id="40967" idx="0"/>
          </p:cNvCxnSpPr>
          <p:nvPr/>
        </p:nvCxnSpPr>
        <p:spPr bwMode="auto">
          <a:xfrm rot="16200000" flipH="1">
            <a:off x="5500016" y="2700179"/>
            <a:ext cx="725748" cy="2239094"/>
          </a:xfrm>
          <a:prstGeom prst="bentConnector3">
            <a:avLst>
              <a:gd name="adj1" fmla="val 50000"/>
            </a:avLst>
          </a:prstGeom>
          <a:noFill/>
          <a:ln w="57150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72" name="Text Box 5"/>
          <p:cNvSpPr txBox="1">
            <a:spLocks noChangeArrowheads="1"/>
          </p:cNvSpPr>
          <p:nvPr/>
        </p:nvSpPr>
        <p:spPr bwMode="auto">
          <a:xfrm>
            <a:off x="3428419" y="5135940"/>
            <a:ext cx="4842582" cy="52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368" tIns="44184" rIns="88368" bIns="44184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400" b="1" i="1">
                <a:latin typeface="Tahoma" pitchFamily="34" charset="0"/>
              </a:rPr>
              <a:t>Mapping of spectral space onto parameter space</a:t>
            </a:r>
            <a:br>
              <a:rPr lang="en-US" altLang="en-US" sz="1400" b="1" i="1">
                <a:latin typeface="Tahoma" pitchFamily="34" charset="0"/>
              </a:rPr>
            </a:br>
            <a:r>
              <a:rPr lang="en-US" altLang="en-US" sz="1400" b="1" i="1">
                <a:latin typeface="Symbol" pitchFamily="18" charset="2"/>
              </a:rPr>
              <a:t>q</a:t>
            </a:r>
            <a:r>
              <a:rPr lang="en-US" altLang="en-US" sz="1400" b="1" i="1">
                <a:latin typeface="Tahoma" pitchFamily="34" charset="0"/>
              </a:rPr>
              <a:t> = f(</a:t>
            </a:r>
            <a:r>
              <a:rPr lang="en-US" altLang="en-US" sz="1400" b="1" i="1">
                <a:latin typeface="Symbol" pitchFamily="18" charset="2"/>
              </a:rPr>
              <a:t>r</a:t>
            </a:r>
            <a:r>
              <a:rPr lang="en-US" altLang="en-US" sz="1200" b="1" i="1">
                <a:latin typeface="Symbol" pitchFamily="18" charset="2"/>
              </a:rPr>
              <a:t>l</a:t>
            </a:r>
            <a:r>
              <a:rPr lang="en-US" altLang="en-US" sz="1400" b="1" i="1">
                <a:latin typeface="Tahoma" pitchFamily="34" charset="0"/>
              </a:rPr>
              <a:t>)</a:t>
            </a:r>
          </a:p>
        </p:txBody>
      </p:sp>
      <p:sp>
        <p:nvSpPr>
          <p:cNvPr id="40973" name="Text Box 5"/>
          <p:cNvSpPr txBox="1">
            <a:spLocks noChangeArrowheads="1"/>
          </p:cNvSpPr>
          <p:nvPr/>
        </p:nvSpPr>
        <p:spPr bwMode="auto">
          <a:xfrm>
            <a:off x="3645506" y="5677068"/>
            <a:ext cx="2248397" cy="52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368" tIns="44184" rIns="88368" bIns="44184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400" b="1" i="1">
                <a:latin typeface="Tahoma" pitchFamily="34" charset="0"/>
              </a:rPr>
              <a:t>Non-linear mapping</a:t>
            </a:r>
            <a:br>
              <a:rPr lang="en-US" altLang="en-US" sz="1400" b="1" i="1">
                <a:latin typeface="Tahoma" pitchFamily="34" charset="0"/>
              </a:rPr>
            </a:br>
            <a:r>
              <a:rPr lang="en-US" altLang="en-US" sz="1400" b="1" i="1">
                <a:latin typeface="Tahoma" pitchFamily="34" charset="0"/>
              </a:rPr>
              <a:t>using all wavelengths</a:t>
            </a:r>
          </a:p>
        </p:txBody>
      </p:sp>
      <p:sp>
        <p:nvSpPr>
          <p:cNvPr id="40974" name="Text Box 5"/>
          <p:cNvSpPr txBox="1">
            <a:spLocks noChangeArrowheads="1"/>
          </p:cNvSpPr>
          <p:nvPr/>
        </p:nvSpPr>
        <p:spPr bwMode="auto">
          <a:xfrm>
            <a:off x="5890802" y="5670702"/>
            <a:ext cx="2360042" cy="52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368" tIns="44184" rIns="88368" bIns="44184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400" b="1" i="1">
                <a:latin typeface="Tahoma" pitchFamily="34" charset="0"/>
              </a:rPr>
              <a:t>Linear mapping using </a:t>
            </a:r>
            <a:br>
              <a:rPr lang="en-US" altLang="en-US" sz="1400" b="1" i="1">
                <a:latin typeface="Tahoma" pitchFamily="34" charset="0"/>
              </a:rPr>
            </a:br>
            <a:r>
              <a:rPr lang="en-US" altLang="en-US" sz="1400" b="1" i="1">
                <a:latin typeface="Tahoma" pitchFamily="34" charset="0"/>
              </a:rPr>
              <a:t>only 2 wavelengths</a:t>
            </a:r>
          </a:p>
        </p:txBody>
      </p:sp>
      <p:sp>
        <p:nvSpPr>
          <p:cNvPr id="2" name="Pfeil nach unten 1"/>
          <p:cNvSpPr/>
          <p:nvPr/>
        </p:nvSpPr>
        <p:spPr>
          <a:xfrm rot="3227057">
            <a:off x="2971696" y="3482316"/>
            <a:ext cx="432048" cy="6005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Pfeil nach unten 57"/>
          <p:cNvSpPr/>
          <p:nvPr/>
        </p:nvSpPr>
        <p:spPr>
          <a:xfrm>
            <a:off x="4531363" y="3482317"/>
            <a:ext cx="432048" cy="6005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Pfeil nach unten 58"/>
          <p:cNvSpPr/>
          <p:nvPr/>
        </p:nvSpPr>
        <p:spPr>
          <a:xfrm rot="19007697">
            <a:off x="5971118" y="3512414"/>
            <a:ext cx="432048" cy="6005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635661" y="6309320"/>
            <a:ext cx="7339804" cy="305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8368" tIns="44184" rIns="88368" bIns="44184">
            <a:spAutoFit/>
          </a:bodyPr>
          <a:lstStyle>
            <a:lvl1pPr algn="l" eaLnBrk="0" hangingPunct="0">
              <a:spcBef>
                <a:spcPct val="20000"/>
              </a:spcBef>
              <a:buSzPct val="80000"/>
              <a:buChar char="l"/>
              <a:defRPr>
                <a:solidFill>
                  <a:schemeClr val="accent2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SzPct val="75000"/>
              <a:buChar char="l"/>
              <a:defRPr sz="1600">
                <a:solidFill>
                  <a:schemeClr val="accent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SzPct val="60000"/>
              <a:buChar char="l"/>
              <a:defRPr sz="1400">
                <a:solidFill>
                  <a:schemeClr val="accent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1200">
                <a:solidFill>
                  <a:schemeClr val="accent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>
                <a:solidFill>
                  <a:schemeClr val="accent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SzPct val="150000"/>
              <a:buFont typeface="Wingdings" pitchFamily="2" charset="2"/>
              <a:buNone/>
            </a:pPr>
            <a:r>
              <a:rPr lang="en-US" altLang="en-US" sz="1400" b="1" i="1" dirty="0" smtClean="0">
                <a:latin typeface="Tahoma" pitchFamily="34" charset="0"/>
              </a:rPr>
              <a:t>Alternative approaches ….</a:t>
            </a:r>
            <a:endParaRPr lang="en-US" altLang="en-US" sz="1400" b="1" i="1" dirty="0">
              <a:latin typeface="Tahoma" pitchFamily="34" charset="0"/>
            </a:endParaRPr>
          </a:p>
        </p:txBody>
      </p:sp>
      <p:sp>
        <p:nvSpPr>
          <p:cNvPr id="62" name="Title 9"/>
          <p:cNvSpPr txBox="1">
            <a:spLocks/>
          </p:cNvSpPr>
          <p:nvPr/>
        </p:nvSpPr>
        <p:spPr>
          <a:xfrm>
            <a:off x="3121045" y="41826"/>
            <a:ext cx="5976664" cy="195222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de-DE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de-DE">
                <a:solidFill>
                  <a:schemeClr val="tx2"/>
                </a:solidFill>
              </a:defRPr>
            </a:lvl2pPr>
            <a:lvl3pPr eaLnBrk="1" latinLnBrk="0" hangingPunct="1">
              <a:defRPr kumimoji="0" lang="de-DE">
                <a:solidFill>
                  <a:schemeClr val="tx2"/>
                </a:solidFill>
              </a:defRPr>
            </a:lvl3pPr>
            <a:lvl4pPr eaLnBrk="1" latinLnBrk="0" hangingPunct="1">
              <a:defRPr kumimoji="0" lang="de-DE">
                <a:solidFill>
                  <a:schemeClr val="tx2"/>
                </a:solidFill>
              </a:defRPr>
            </a:lvl4pPr>
            <a:lvl5pPr eaLnBrk="1" latinLnBrk="0" hangingPunct="1">
              <a:defRPr kumimoji="0" lang="de-DE">
                <a:solidFill>
                  <a:schemeClr val="tx2"/>
                </a:solidFill>
              </a:defRPr>
            </a:lvl5pPr>
            <a:lvl6pPr eaLnBrk="1" latinLnBrk="0" hangingPunct="1">
              <a:defRPr kumimoji="0" lang="de-DE">
                <a:solidFill>
                  <a:schemeClr val="tx2"/>
                </a:solidFill>
              </a:defRPr>
            </a:lvl6pPr>
            <a:lvl7pPr eaLnBrk="1" latinLnBrk="0" hangingPunct="1">
              <a:defRPr kumimoji="0" lang="de-DE">
                <a:solidFill>
                  <a:schemeClr val="tx2"/>
                </a:solidFill>
              </a:defRPr>
            </a:lvl7pPr>
            <a:lvl8pPr eaLnBrk="1" latinLnBrk="0" hangingPunct="1">
              <a:defRPr kumimoji="0" lang="de-DE">
                <a:solidFill>
                  <a:schemeClr val="tx2"/>
                </a:solidFill>
              </a:defRPr>
            </a:lvl8pPr>
            <a:lvl9pPr eaLnBrk="1" latinLnBrk="0" hangingPunct="1">
              <a:defRPr kumimoji="0" lang="de-DE">
                <a:solidFill>
                  <a:schemeClr val="tx2"/>
                </a:solidFill>
              </a:defRPr>
            </a:lvl9pPr>
            <a:extLst/>
          </a:lstStyle>
          <a:p>
            <a:r>
              <a:rPr lang="en-GB" kern="0" dirty="0" smtClean="0"/>
              <a:t>Mapping of vegetation</a:t>
            </a:r>
            <a:br>
              <a:rPr lang="en-GB" kern="0" dirty="0" smtClean="0"/>
            </a:br>
            <a:r>
              <a:rPr lang="en-GB" kern="0" dirty="0" smtClean="0"/>
              <a:t>traits: RTM</a:t>
            </a:r>
            <a:br>
              <a:rPr lang="en-GB" kern="0" dirty="0" smtClean="0"/>
            </a:br>
            <a:endParaRPr lang="en-GB" sz="2700" i="1" kern="0" dirty="0">
              <a:latin typeface="+mn-lt"/>
            </a:endParaRPr>
          </a:p>
        </p:txBody>
      </p:sp>
      <p:pic>
        <p:nvPicPr>
          <p:cNvPr id="63" name="Picture 3" descr="D:\Dropbox\Arbeit\BOKU\600px-Boku-wi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6237312"/>
            <a:ext cx="506546" cy="5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50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lassisches Foto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928</Words>
  <Application>Microsoft Office PowerPoint</Application>
  <PresentationFormat>Bildschirmpräsentation (4:3)</PresentationFormat>
  <Paragraphs>236</Paragraphs>
  <Slides>29</Slides>
  <Notes>24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29</vt:i4>
      </vt:variant>
    </vt:vector>
  </HeadingPairs>
  <TitlesOfParts>
    <vt:vector size="32" baseType="lpstr">
      <vt:lpstr>Klassisches Fotoalbum</vt:lpstr>
      <vt:lpstr>Clip</vt:lpstr>
      <vt:lpstr>Equation</vt:lpstr>
      <vt:lpstr>Inversion of radiative transfer model  ‘INFORM’</vt:lpstr>
      <vt:lpstr>BOKU  -   University of Natural Resources &amp; LiFe Sciences </vt:lpstr>
      <vt:lpstr>Remote Sensing Group at BOKU Key competencies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2016-02-29T13:38:32Z</dcterms:created>
  <dcterms:modified xsi:type="dcterms:W3CDTF">2017-07-09T17:27:46Z</dcterms:modified>
</cp:coreProperties>
</file>