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488" r:id="rId2"/>
    <p:sldId id="374" r:id="rId3"/>
    <p:sldId id="370" r:id="rId4"/>
    <p:sldId id="372" r:id="rId5"/>
    <p:sldId id="373" r:id="rId6"/>
    <p:sldId id="367" r:id="rId7"/>
    <p:sldId id="342" r:id="rId8"/>
    <p:sldId id="369" r:id="rId9"/>
    <p:sldId id="343" r:id="rId10"/>
    <p:sldId id="345" r:id="rId11"/>
    <p:sldId id="350" r:id="rId12"/>
    <p:sldId id="351" r:id="rId13"/>
    <p:sldId id="358" r:id="rId14"/>
    <p:sldId id="587" r:id="rId15"/>
    <p:sldId id="588" r:id="rId16"/>
    <p:sldId id="638" r:id="rId17"/>
  </p:sldIdLst>
  <p:sldSz cx="9144000" cy="6858000" type="screen4x3"/>
  <p:notesSz cx="6858000" cy="9144000"/>
  <p:defaultTextStyle>
    <a:lvl1pPr marL="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CC6600"/>
    <a:srgbClr val="CC00CC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01" autoAdjust="0"/>
  </p:normalViewPr>
  <p:slideViewPr>
    <p:cSldViewPr>
      <p:cViewPr>
        <p:scale>
          <a:sx n="127" d="100"/>
          <a:sy n="127" d="100"/>
        </p:scale>
        <p:origin x="-116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de-DE" sz="1200"/>
            </a:lvl1pPr>
            <a:extLst/>
          </a:lstStyle>
          <a:p>
            <a:endParaRPr lang="de-DE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de-DE" sz="1200"/>
            </a:lvl1pPr>
            <a:extLst/>
          </a:lstStyle>
          <a:p>
            <a:fld id="{68F88C59-319B-4332-9A1D-2A62CFCB00D8}" type="datetimeFigureOut">
              <a:rPr lang="de-DE" smtClean="0"/>
              <a:pPr/>
              <a:t>09.07.2017</a:t>
            </a:fld>
            <a:endParaRPr lang="de-DE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de-DE" sz="1200"/>
            </a:lvl1pPr>
            <a:extLst/>
          </a:lstStyle>
          <a:p>
            <a:endParaRPr lang="de-DE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de-DE" sz="1200"/>
            </a:lvl1pPr>
            <a:extLst/>
          </a:lstStyle>
          <a:p>
            <a:fld id="{B16A41B8-7DC3-4DB6-84E4-E105629EAA36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59249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de-DE" sz="1200"/>
            </a:lvl1pPr>
            <a:extLst/>
          </a:lstStyle>
          <a:p>
            <a:endParaRPr lang="de-DE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de-DE" sz="1200"/>
            </a:lvl1pPr>
            <a:extLst/>
          </a:lstStyle>
          <a:p>
            <a:fld id="{968B300D-05F0-4B43-940D-46DED5A791AD}" type="datetimeFigureOut">
              <a:pPr/>
              <a:t>7/9/2017</a:t>
            </a:fld>
            <a:endParaRPr lang="de-DE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de-DE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Vierte Ebene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de-DE" sz="1200"/>
            </a:lvl1pPr>
            <a:extLst/>
          </a:lstStyle>
          <a:p>
            <a:endParaRPr lang="de-DE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de-DE" sz="1200"/>
            </a:lvl1pPr>
            <a:extLst/>
          </a:lstStyle>
          <a:p>
            <a:fld id="{9B26CD33-4337-4529-948A-94F6960B2374}" type="slidenum"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37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241507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de-DE" smtClean="0"/>
              <a:pPr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17561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de-DE" smtClean="0"/>
              <a:pPr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91951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de-DE" smtClean="0"/>
              <a:pPr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1746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9E260C-D759-403B-8234-AD22C8E8F3B0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69629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784600" y="9323388"/>
            <a:ext cx="2895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r" eaLnBrk="1" hangingPunct="1"/>
            <a:fld id="{427FB24E-DEE1-4C9E-A601-CFB100B498C3}" type="slidenum">
              <a:rPr lang="en-US" sz="1200">
                <a:solidFill>
                  <a:schemeClr val="tx1"/>
                </a:solidFill>
              </a:rPr>
              <a:pPr algn="r" eaLnBrk="1" hangingPunct="1"/>
              <a:t>16</a:t>
            </a:fld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065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6319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94306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3773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1100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16924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7510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de-DE" smtClean="0"/>
              <a:pPr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530610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2301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deckbla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 eaLnBrk="1" latinLnBrk="0" hangingPunct="1">
              <a:defRPr kumimoji="0" lang="de-DE"/>
            </a:lvl1pPr>
            <a:extLst/>
          </a:lstStyle>
          <a:p>
            <a:r>
              <a:rPr kumimoji="0" lang="de-DE"/>
              <a:t>Fotoalbumtitel durch Klicken hinzufügen</a:t>
            </a:r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de-DE"/>
            </a:pPr>
            <a:endParaRPr kumimoji="0" lang="de-DE" sz="3200" b="0" i="1" u="none" strike="noStrike" kern="0" cap="none" spc="0" normalizeH="0" baseline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de-DE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Datum und andere Details durch Klicken hinzufügen</a:t>
            </a:r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, Querforma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, gemis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, Hochformat mit Überschrif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de-DE"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de-DE" sz="1600" baseline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de-DE" sz="1600" baseline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de-DE" sz="1600" baseline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, Querforma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de-DE" sz="1600" baseline="0"/>
            </a:lvl1pPr>
            <a:extLst/>
          </a:lstStyle>
          <a:p>
            <a:pPr lvl="0"/>
            <a:r>
              <a:rPr kumimoji="0" lang="de-DE"/>
              <a:t>Beschriftung durch Klicken hinzufügen</a:t>
            </a:r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de-DE" sz="1600" baseline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de-DE" sz="1600" baseline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de-DE" sz="1600" baseline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, Hochformat mit großer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de-DE" sz="2400" baseline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: 1 Hochformat mit 3 Quer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: 3 Querformat mit 2 Hoch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: 3 Hochformat mit 2 Quer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adratisch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de-DE" sz="1800" i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, quadratisch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de-DE" sz="1800" i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de-DE" sz="1800" i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Querforma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de-DE" sz="1800" i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pPr eaLnBrk="1" latinLnBrk="0" hangingPunct="1"/>
            <a:r>
              <a:rPr lang="de-DE" smtClean="0"/>
              <a:t>Titelmasterformat durch Klicken bearbeiten</a:t>
            </a:r>
            <a:endParaRPr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pPr/>
              <a:t>7/9/2017</a:t>
            </a:fld>
            <a:endParaRPr kumimoji="0" lang="de-DE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pPr/>
              <a:t>‹Nr.›</a:t>
            </a:fld>
            <a:endParaRPr kumimoji="0" lang="de-D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Hochforma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Querformat (Vollbil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kumimoji="0" lang="de-DE" i="0"/>
              <a:t>Ganzseitiges Bild</a:t>
            </a:r>
            <a:r>
              <a:rPr kumimoji="0" lang="de-DE" i="0" baseline="0"/>
              <a:t> durch Klicken auf Symbol </a:t>
            </a:r>
            <a:r>
              <a:rPr kumimoji="0" lang="de-DE" i="0"/>
              <a:t>hinzufügen</a:t>
            </a:r>
            <a:endParaRPr kumimoji="0" lang="de-DE" i="0" baseline="0"/>
          </a:p>
          <a:p>
            <a:pPr marL="0" marR="0" indent="0" algn="ctr">
              <a:buFontTx/>
              <a:buNone/>
            </a:pPr>
            <a:endParaRPr kumimoji="0" lang="de-DE" i="0"/>
          </a:p>
          <a:p>
            <a:pPr algn="ctr">
              <a:buFontTx/>
              <a:buNone/>
            </a:pPr>
            <a:endParaRPr kumimoji="0" lang="de-DE" i="0"/>
          </a:p>
          <a:p>
            <a:pPr algn="ctr">
              <a:buFontTx/>
              <a:buNone/>
            </a:pPr>
            <a:endParaRPr kumimoji="0" lang="de-DE" i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abschni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 eaLnBrk="1" latinLnBrk="0" hangingPunct="1">
              <a:defRPr kumimoji="0" lang="de-DE" baseline="0"/>
            </a:lvl1pPr>
            <a:extLst/>
          </a:lstStyle>
          <a:p>
            <a:r>
              <a:rPr kumimoji="0" lang="de-DE"/>
              <a:t>Abschnittstitel durch Klicken hinzufügen</a:t>
            </a:r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 eaLnBrk="1" latinLnBrk="0" hangingPunct="1">
              <a:buFontTx/>
              <a:buNone/>
              <a:defRPr kumimoji="0" lang="de-DE" sz="1800"/>
            </a:lvl1pPr>
            <a:extLst/>
          </a:lstStyle>
          <a:p>
            <a:pPr lvl="0"/>
            <a:r>
              <a:rPr kumimoji="0" lang="de-DE"/>
              <a:t>Untertitel durch Klicken hinzufügen</a:t>
            </a:r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, Hochformat mit Überschrif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, Querformat mit Überschrif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, gemisch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, Hochformat mit Überschrif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pPr eaLnBrk="1" latinLnBrk="0" hangingPunct="1"/>
            <a:r>
              <a:rPr kumimoji="0" lang="de-DE" smtClean="0"/>
              <a:t>Titelmasterformat durch Klicken bearbeiten</a:t>
            </a:r>
            <a:endParaRPr kumimoji="0" lang="en-US" smtClean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lang="de-DE"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 sz="120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lang="de-DE"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kumimoji="0" lang="de-DE" sz="120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lang="de-DE"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de-DE"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 lang="de-DE">
          <a:solidFill>
            <a:schemeClr val="tx2"/>
          </a:solidFill>
        </a:defRPr>
      </a:lvl2pPr>
      <a:lvl3pPr eaLnBrk="1" latinLnBrk="0" hangingPunct="1">
        <a:defRPr kumimoji="0" lang="de-DE">
          <a:solidFill>
            <a:schemeClr val="tx2"/>
          </a:solidFill>
        </a:defRPr>
      </a:lvl3pPr>
      <a:lvl4pPr eaLnBrk="1" latinLnBrk="0" hangingPunct="1">
        <a:defRPr kumimoji="0" lang="de-DE">
          <a:solidFill>
            <a:schemeClr val="tx2"/>
          </a:solidFill>
        </a:defRPr>
      </a:lvl4pPr>
      <a:lvl5pPr eaLnBrk="1" latinLnBrk="0" hangingPunct="1">
        <a:defRPr kumimoji="0" lang="de-DE">
          <a:solidFill>
            <a:schemeClr val="tx2"/>
          </a:solidFill>
        </a:defRPr>
      </a:lvl5pPr>
      <a:lvl6pPr eaLnBrk="1" latinLnBrk="0" hangingPunct="1">
        <a:defRPr kumimoji="0" lang="de-DE">
          <a:solidFill>
            <a:schemeClr val="tx2"/>
          </a:solidFill>
        </a:defRPr>
      </a:lvl6pPr>
      <a:lvl7pPr eaLnBrk="1" latinLnBrk="0" hangingPunct="1">
        <a:defRPr kumimoji="0" lang="de-DE">
          <a:solidFill>
            <a:schemeClr val="tx2"/>
          </a:solidFill>
        </a:defRPr>
      </a:lvl7pPr>
      <a:lvl8pPr eaLnBrk="1" latinLnBrk="0" hangingPunct="1">
        <a:defRPr kumimoji="0" lang="de-DE">
          <a:solidFill>
            <a:schemeClr val="tx2"/>
          </a:solidFill>
        </a:defRPr>
      </a:lvl8pPr>
      <a:lvl9pPr eaLnBrk="1" latinLnBrk="0" hangingPunct="1">
        <a:defRPr kumimoji="0" lang="de-DE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de-DE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de-DE"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de-DE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de-DE"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de-DE"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de-DE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de-DE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de-DE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de-DE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.png"/><Relationship Id="rId5" Type="http://schemas.openxmlformats.org/officeDocument/2006/relationships/image" Target="../media/image21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5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9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496944" cy="4752528"/>
          </a:xfrm>
        </p:spPr>
        <p:txBody>
          <a:bodyPr>
            <a:noAutofit/>
          </a:bodyPr>
          <a:lstStyle/>
          <a:p>
            <a:pPr algn="ctr"/>
            <a:r>
              <a:rPr lang="de-DE" sz="4800" dirty="0" smtClean="0"/>
              <a:t>The </a:t>
            </a:r>
            <a:r>
              <a:rPr lang="de-DE" sz="4800" dirty="0" err="1" smtClean="0"/>
              <a:t>arrival</a:t>
            </a:r>
            <a:r>
              <a:rPr lang="de-DE" sz="4800" dirty="0" smtClean="0"/>
              <a:t> </a:t>
            </a:r>
            <a:r>
              <a:rPr lang="de-DE" sz="4800" dirty="0" err="1" smtClean="0"/>
              <a:t>of</a:t>
            </a:r>
            <a:r>
              <a:rPr lang="de-DE" sz="4800" dirty="0" smtClean="0"/>
              <a:t> a </a:t>
            </a:r>
            <a:br>
              <a:rPr lang="de-DE" sz="4800" dirty="0" smtClean="0"/>
            </a:br>
            <a:r>
              <a:rPr lang="de-DE" sz="4800" dirty="0" smtClean="0"/>
              <a:t>GAME </a:t>
            </a:r>
            <a:r>
              <a:rPr lang="de-DE" sz="4800" dirty="0" err="1" smtClean="0"/>
              <a:t>Changer</a:t>
            </a:r>
            <a:r>
              <a:rPr lang="de-DE" sz="4800" dirty="0" smtClean="0"/>
              <a:t/>
            </a:r>
            <a:br>
              <a:rPr lang="de-DE" sz="4800" dirty="0" smtClean="0"/>
            </a:br>
            <a:r>
              <a:rPr lang="de-DE" sz="4800" dirty="0"/>
              <a:t/>
            </a:r>
            <a:br>
              <a:rPr lang="de-DE" sz="4800" dirty="0"/>
            </a:br>
            <a:r>
              <a:rPr lang="de-DE" sz="4800" i="1" dirty="0" smtClean="0"/>
              <a:t>Sentinel-2</a:t>
            </a:r>
            <a:r>
              <a:rPr lang="de-DE" sz="4800" dirty="0" smtClean="0"/>
              <a:t/>
            </a:r>
            <a:br>
              <a:rPr lang="de-DE" sz="4800" dirty="0" smtClean="0"/>
            </a:br>
            <a:r>
              <a:rPr lang="de-DE" sz="4800" dirty="0" smtClean="0"/>
              <a:t/>
            </a:r>
            <a:br>
              <a:rPr lang="de-DE" sz="4800" dirty="0" smtClean="0"/>
            </a:br>
            <a:endParaRPr lang="de-DE" sz="4800" i="1" dirty="0">
              <a:latin typeface="+mn-lt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2483768" y="4941168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by</a:t>
            </a:r>
            <a:r>
              <a:rPr lang="de-DE" dirty="0" smtClean="0"/>
              <a:t>: Clement Atzberger</a:t>
            </a:r>
            <a:endParaRPr lang="en-GB" dirty="0"/>
          </a:p>
        </p:txBody>
      </p:sp>
      <p:pic>
        <p:nvPicPr>
          <p:cNvPr id="4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47" y="260648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6934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… the arrival of a Game Changer …</a:t>
            </a:r>
            <a:br>
              <a:rPr lang="en-GB" kern="0" dirty="0" smtClean="0"/>
            </a:br>
            <a:r>
              <a:rPr lang="en-GB" sz="2700" i="1" kern="0" dirty="0" smtClean="0">
                <a:latin typeface="+mn-lt"/>
              </a:rPr>
              <a:t>Atmospheric Correction</a:t>
            </a:r>
            <a:endParaRPr lang="en-GB" sz="2700" i="1" kern="0" dirty="0">
              <a:latin typeface="+mn-lt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79512" y="1074222"/>
            <a:ext cx="1980055" cy="33855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</a:rPr>
              <a:t>B10: 30/08/2015</a:t>
            </a:r>
            <a:endParaRPr kumimoji="0" lang="en-GB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6287326" y="6215136"/>
            <a:ext cx="1013419" cy="46166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</a:rPr>
              <a:t>Vienna</a:t>
            </a:r>
            <a:endParaRPr kumimoji="0" lang="en-GB" sz="2400" b="1" i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179512" y="1492227"/>
            <a:ext cx="7191446" cy="5249141"/>
            <a:chOff x="179512" y="1492227"/>
            <a:chExt cx="7191446" cy="5249141"/>
          </a:xfrm>
        </p:grpSpPr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1492227"/>
              <a:ext cx="7191446" cy="524914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Picture 2" descr="Risultati immagini per sentinel-2 esa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649" b="45662"/>
            <a:stretch/>
          </p:blipFill>
          <p:spPr bwMode="auto">
            <a:xfrm>
              <a:off x="251520" y="6310160"/>
              <a:ext cx="1433838" cy="35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4890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98" y="217170"/>
            <a:ext cx="8726805" cy="64236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98" y="217170"/>
            <a:ext cx="8726805" cy="6423660"/>
          </a:xfrm>
          <a:prstGeom prst="rect">
            <a:avLst/>
          </a:prstGeom>
        </p:spPr>
      </p:pic>
      <p:pic>
        <p:nvPicPr>
          <p:cNvPr id="4" name="Picture 2" descr="Risultati immagini per sentinel-2 esa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49" b="45662"/>
          <a:stretch/>
        </p:blipFill>
        <p:spPr bwMode="auto">
          <a:xfrm>
            <a:off x="8389890" y="6587899"/>
            <a:ext cx="754110" cy="251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689" y="5942214"/>
            <a:ext cx="704141" cy="915787"/>
          </a:xfrm>
          <a:prstGeom prst="rect">
            <a:avLst/>
          </a:prstGeom>
        </p:spPr>
      </p:pic>
      <p:sp>
        <p:nvSpPr>
          <p:cNvPr id="7" name="TextBox 8"/>
          <p:cNvSpPr txBox="1"/>
          <p:nvPr/>
        </p:nvSpPr>
        <p:spPr>
          <a:xfrm>
            <a:off x="256723" y="44538"/>
            <a:ext cx="863976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chemeClr val="tx1"/>
                </a:solidFill>
              </a:rPr>
              <a:t>Basemap High DPI + S2 2015/08/30 B3-4-8 @10m (50% transparency)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43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6" b="3346"/>
          <a:stretch/>
        </p:blipFill>
        <p:spPr bwMode="auto">
          <a:xfrm>
            <a:off x="107504" y="1075580"/>
            <a:ext cx="7704856" cy="523373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 descr="Risultati immagini per sentinel-2 es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49" b="45662"/>
          <a:stretch/>
        </p:blipFill>
        <p:spPr bwMode="auto">
          <a:xfrm>
            <a:off x="798204" y="5637867"/>
            <a:ext cx="1433838" cy="35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579" y="2636912"/>
            <a:ext cx="4490136" cy="3000955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… the arrival of a Game Changer …</a:t>
            </a:r>
            <a:r>
              <a:rPr lang="en-GB" kern="0" smtClean="0"/>
              <a:t/>
            </a:r>
            <a:br>
              <a:rPr lang="en-GB" kern="0" smtClean="0"/>
            </a:br>
            <a:r>
              <a:rPr lang="en-GB" sz="2700" i="1" kern="0" smtClean="0">
                <a:latin typeface="+mn-lt"/>
              </a:rPr>
              <a:t>Exampel: Crop Identification</a:t>
            </a:r>
            <a:endParaRPr lang="en-GB" sz="2700" i="1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88040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52736"/>
            <a:ext cx="8136904" cy="57580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47" y="3810748"/>
            <a:ext cx="4038432" cy="2857772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2" descr="Risultati immagini per sentinel-2 es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49" b="45662"/>
          <a:stretch/>
        </p:blipFill>
        <p:spPr bwMode="auto">
          <a:xfrm>
            <a:off x="6852535" y="1068165"/>
            <a:ext cx="1433838" cy="35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… the arrival of a Game Changer …</a:t>
            </a:r>
            <a:r>
              <a:rPr lang="en-GB" kern="0" smtClean="0"/>
              <a:t/>
            </a:r>
            <a:br>
              <a:rPr lang="en-GB" kern="0" smtClean="0"/>
            </a:br>
            <a:r>
              <a:rPr lang="en-GB" sz="2700" i="1" kern="0" smtClean="0">
                <a:latin typeface="+mn-lt"/>
              </a:rPr>
              <a:t>Example: Crop Identification</a:t>
            </a:r>
            <a:endParaRPr lang="en-GB" sz="2700" i="1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198795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38" t="13525" r="42699" b="37537"/>
          <a:stretch/>
        </p:blipFill>
        <p:spPr>
          <a:xfrm>
            <a:off x="611560" y="2924944"/>
            <a:ext cx="6076090" cy="3763401"/>
          </a:xfrm>
          <a:prstGeom prst="rect">
            <a:avLst/>
          </a:prstGeom>
        </p:spPr>
      </p:pic>
      <p:pic>
        <p:nvPicPr>
          <p:cNvPr id="6" name="Picture 2" descr="Risultati immagini per sentinel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65"/>
          <a:stretch/>
        </p:blipFill>
        <p:spPr bwMode="auto">
          <a:xfrm>
            <a:off x="611560" y="2028938"/>
            <a:ext cx="2653809" cy="744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1608" y="1485528"/>
            <a:ext cx="261970" cy="339561"/>
          </a:xfrm>
          <a:prstGeom prst="rect">
            <a:avLst/>
          </a:prstGeom>
        </p:spPr>
      </p:pic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6948264" y="3431727"/>
            <a:ext cx="2114372" cy="2434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sz="2400" b="1" dirty="0" smtClean="0">
                <a:solidFill>
                  <a:srgbClr val="0099D5"/>
                </a:solidFill>
              </a:rPr>
              <a:t>Machinery issues with nitrogen application visible! </a:t>
            </a:r>
            <a:endParaRPr lang="en-GB" sz="2400" b="1" dirty="0">
              <a:solidFill>
                <a:srgbClr val="0099D5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 rot="19817534">
            <a:off x="2389098" y="3698150"/>
            <a:ext cx="504825" cy="1749879"/>
            <a:chOff x="9798336" y="4375269"/>
            <a:chExt cx="673100" cy="1749879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9798336" y="4375269"/>
              <a:ext cx="215900" cy="129267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9950736" y="4527669"/>
              <a:ext cx="215900" cy="129267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10103136" y="4680069"/>
              <a:ext cx="215900" cy="129267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10255536" y="4832469"/>
              <a:ext cx="215900" cy="129267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236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67544" y="856527"/>
            <a:ext cx="7866290" cy="5900915"/>
            <a:chOff x="745670" y="427313"/>
            <a:chExt cx="10488386" cy="590091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/>
            <a:srcRect t="12765" r="42649" b="36831"/>
            <a:stretch/>
          </p:blipFill>
          <p:spPr>
            <a:xfrm>
              <a:off x="745670" y="1335314"/>
              <a:ext cx="10488386" cy="4992914"/>
            </a:xfrm>
            <a:prstGeom prst="rect">
              <a:avLst/>
            </a:prstGeom>
          </p:spPr>
        </p:pic>
        <p:pic>
          <p:nvPicPr>
            <p:cNvPr id="7" name="Picture 2" descr="Risultati immagini per sentinel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7165"/>
            <a:stretch/>
          </p:blipFill>
          <p:spPr bwMode="auto">
            <a:xfrm>
              <a:off x="4383907" y="427313"/>
              <a:ext cx="3538412" cy="7444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2357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611560" y="2060848"/>
            <a:ext cx="5544616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de-DE" sz="2000" b="1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CONTACT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endParaRPr lang="de-DE" sz="1600" b="1" smtClean="0">
              <a:solidFill>
                <a:schemeClr val="tx1"/>
              </a:solidFill>
            </a:endParaRP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b="1" smtClean="0">
                <a:solidFill>
                  <a:schemeClr val="tx1"/>
                </a:solidFill>
              </a:rPr>
              <a:t>University </a:t>
            </a:r>
            <a:r>
              <a:rPr lang="de-DE" sz="1600" b="1" dirty="0" err="1">
                <a:solidFill>
                  <a:schemeClr val="tx1"/>
                </a:solidFill>
              </a:rPr>
              <a:t>of</a:t>
            </a:r>
            <a:r>
              <a:rPr lang="de-DE" sz="1600" b="1" dirty="0">
                <a:solidFill>
                  <a:schemeClr val="tx1"/>
                </a:solidFill>
              </a:rPr>
              <a:t> Natural Resources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b="1" dirty="0" err="1">
                <a:solidFill>
                  <a:schemeClr val="tx1"/>
                </a:solidFill>
              </a:rPr>
              <a:t>and</a:t>
            </a:r>
            <a:r>
              <a:rPr lang="de-DE" sz="1600" b="1" dirty="0">
                <a:solidFill>
                  <a:schemeClr val="tx1"/>
                </a:solidFill>
              </a:rPr>
              <a:t> Life </a:t>
            </a:r>
            <a:r>
              <a:rPr lang="de-DE" sz="1600" b="1" dirty="0" err="1">
                <a:solidFill>
                  <a:schemeClr val="tx1"/>
                </a:solidFill>
              </a:rPr>
              <a:t>Sciences</a:t>
            </a:r>
            <a:r>
              <a:rPr lang="de-DE" sz="1600" b="1" dirty="0">
                <a:solidFill>
                  <a:schemeClr val="tx1"/>
                </a:solidFill>
              </a:rPr>
              <a:t>, Vienna, Austria 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endParaRPr lang="de-DE" sz="1600" b="1" dirty="0">
              <a:solidFill>
                <a:schemeClr val="tx1"/>
              </a:solidFill>
            </a:endParaRP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b="1" dirty="0">
                <a:solidFill>
                  <a:schemeClr val="tx1"/>
                </a:solidFill>
              </a:rPr>
              <a:t>Department </a:t>
            </a:r>
            <a:r>
              <a:rPr lang="de-DE" sz="1600" b="1" dirty="0" err="1">
                <a:solidFill>
                  <a:schemeClr val="tx1"/>
                </a:solidFill>
              </a:rPr>
              <a:t>of</a:t>
            </a:r>
            <a:r>
              <a:rPr lang="de-DE" sz="1600" b="1" dirty="0">
                <a:solidFill>
                  <a:schemeClr val="tx1"/>
                </a:solidFill>
              </a:rPr>
              <a:t> </a:t>
            </a:r>
            <a:r>
              <a:rPr lang="de-DE" sz="1600" b="1" dirty="0" err="1">
                <a:solidFill>
                  <a:schemeClr val="tx1"/>
                </a:solidFill>
              </a:rPr>
              <a:t>Landscape</a:t>
            </a:r>
            <a:r>
              <a:rPr lang="de-DE" sz="1600" b="1" dirty="0">
                <a:solidFill>
                  <a:schemeClr val="tx1"/>
                </a:solidFill>
              </a:rPr>
              <a:t>, </a:t>
            </a:r>
            <a:r>
              <a:rPr lang="de-DE" sz="1600" b="1" dirty="0" err="1">
                <a:solidFill>
                  <a:schemeClr val="tx1"/>
                </a:solidFill>
              </a:rPr>
              <a:t>Spatial</a:t>
            </a:r>
            <a:endParaRPr lang="de-DE" sz="1600" b="1" dirty="0">
              <a:solidFill>
                <a:schemeClr val="tx1"/>
              </a:solidFill>
            </a:endParaRP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b="1" dirty="0" err="1">
                <a:solidFill>
                  <a:schemeClr val="tx1"/>
                </a:solidFill>
              </a:rPr>
              <a:t>and</a:t>
            </a:r>
            <a:r>
              <a:rPr lang="de-DE" sz="1600" b="1" dirty="0">
                <a:solidFill>
                  <a:schemeClr val="tx1"/>
                </a:solidFill>
              </a:rPr>
              <a:t> Infrastructure </a:t>
            </a:r>
            <a:r>
              <a:rPr lang="de-DE" sz="1600" b="1" dirty="0" err="1">
                <a:solidFill>
                  <a:schemeClr val="tx1"/>
                </a:solidFill>
              </a:rPr>
              <a:t>Sciences</a:t>
            </a:r>
            <a:endParaRPr lang="de-DE" sz="1600" b="1" dirty="0">
              <a:solidFill>
                <a:schemeClr val="tx1"/>
              </a:solidFill>
            </a:endParaRP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dirty="0">
                <a:solidFill>
                  <a:schemeClr val="tx1"/>
                </a:solidFill>
              </a:rPr>
              <a:t>Institute </a:t>
            </a:r>
            <a:r>
              <a:rPr lang="de-DE" sz="1600" dirty="0" err="1">
                <a:solidFill>
                  <a:schemeClr val="tx1"/>
                </a:solidFill>
              </a:rPr>
              <a:t>of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Surveying</a:t>
            </a:r>
            <a:r>
              <a:rPr lang="de-DE" sz="1600" dirty="0">
                <a:solidFill>
                  <a:schemeClr val="tx1"/>
                </a:solidFill>
              </a:rPr>
              <a:t>, Remote </a:t>
            </a:r>
            <a:r>
              <a:rPr lang="de-DE" sz="1600" dirty="0" err="1">
                <a:solidFill>
                  <a:schemeClr val="tx1"/>
                </a:solidFill>
              </a:rPr>
              <a:t>Sensing</a:t>
            </a:r>
            <a:endParaRPr lang="de-DE" sz="1600" dirty="0">
              <a:solidFill>
                <a:schemeClr val="tx1"/>
              </a:solidFill>
            </a:endParaRP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dirty="0" err="1">
                <a:solidFill>
                  <a:schemeClr val="tx1"/>
                </a:solidFill>
              </a:rPr>
              <a:t>and</a:t>
            </a:r>
            <a:r>
              <a:rPr lang="de-DE" sz="1600" dirty="0">
                <a:solidFill>
                  <a:schemeClr val="tx1"/>
                </a:solidFill>
              </a:rPr>
              <a:t> Land Information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sz="1600" dirty="0">
              <a:solidFill>
                <a:schemeClr val="tx1"/>
              </a:solidFill>
            </a:endParaRP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sz="1600" dirty="0">
              <a:solidFill>
                <a:schemeClr val="tx1"/>
              </a:solidFill>
            </a:endParaRP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b="1" smtClean="0">
                <a:solidFill>
                  <a:schemeClr val="tx1"/>
                </a:solidFill>
              </a:rPr>
              <a:t>Clement ATZBERGER</a:t>
            </a:r>
            <a:br>
              <a:rPr lang="de-DE" sz="1600" b="1" smtClean="0">
                <a:solidFill>
                  <a:schemeClr val="tx1"/>
                </a:solidFill>
              </a:rPr>
            </a:br>
            <a:r>
              <a:rPr lang="de-DE" sz="1600" smtClean="0">
                <a:solidFill>
                  <a:schemeClr val="tx1"/>
                </a:solidFill>
              </a:rPr>
              <a:t>Peter </a:t>
            </a:r>
            <a:r>
              <a:rPr lang="de-DE" sz="1600" dirty="0">
                <a:solidFill>
                  <a:schemeClr val="tx1"/>
                </a:solidFill>
              </a:rPr>
              <a:t>Jordanstraße 82, A-1190 Vienna, Austria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dirty="0">
                <a:solidFill>
                  <a:schemeClr val="tx1"/>
                </a:solidFill>
              </a:rPr>
              <a:t>Tel.: +43 1 </a:t>
            </a:r>
            <a:r>
              <a:rPr lang="de-DE" sz="1600" dirty="0" smtClean="0">
                <a:solidFill>
                  <a:schemeClr val="tx1"/>
                </a:solidFill>
              </a:rPr>
              <a:t>47654-5100, </a:t>
            </a:r>
            <a:r>
              <a:rPr lang="de-DE" sz="1600" dirty="0">
                <a:solidFill>
                  <a:schemeClr val="tx1"/>
                </a:solidFill>
              </a:rPr>
              <a:t>Fax: +43 1 47654-5143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sz="1600" dirty="0">
              <a:solidFill>
                <a:schemeClr val="tx1"/>
              </a:solidFill>
            </a:endParaRP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dirty="0">
                <a:solidFill>
                  <a:schemeClr val="tx1"/>
                </a:solidFill>
              </a:rPr>
              <a:t>clement.atzberger@boku.ac.at  </a:t>
            </a:r>
            <a:r>
              <a:rPr lang="de-DE" sz="1600" dirty="0" smtClean="0">
                <a:solidFill>
                  <a:schemeClr val="tx1"/>
                </a:solidFill>
              </a:rPr>
              <a:t/>
            </a:r>
            <a:br>
              <a:rPr lang="de-DE" sz="1600" dirty="0" smtClean="0">
                <a:solidFill>
                  <a:schemeClr val="tx1"/>
                </a:solidFill>
              </a:rPr>
            </a:br>
            <a:r>
              <a:rPr lang="de-DE" sz="1600" dirty="0" smtClean="0">
                <a:solidFill>
                  <a:schemeClr val="tx1"/>
                </a:solidFill>
              </a:rPr>
              <a:t>www.boku.ac.at</a:t>
            </a:r>
            <a:endParaRPr lang="de-DE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48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95536" y="62136"/>
            <a:ext cx="8496944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smtClean="0"/>
              <a:t>…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arrival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 Game </a:t>
            </a:r>
            <a:r>
              <a:rPr lang="de-DE" dirty="0" err="1" smtClean="0"/>
              <a:t>Changer</a:t>
            </a:r>
            <a:r>
              <a:rPr lang="de-DE" dirty="0" smtClean="0"/>
              <a:t> …</a:t>
            </a:r>
            <a:br>
              <a:rPr lang="de-DE" dirty="0" smtClean="0"/>
            </a:br>
            <a:r>
              <a:rPr lang="de-DE" sz="2700" i="1" dirty="0" err="1" smtClean="0">
                <a:latin typeface="+mn-lt"/>
              </a:rPr>
              <a:t>spatial</a:t>
            </a:r>
            <a:r>
              <a:rPr lang="de-DE" sz="2700" i="1" dirty="0" smtClean="0">
                <a:latin typeface="+mn-lt"/>
              </a:rPr>
              <a:t> </a:t>
            </a:r>
            <a:r>
              <a:rPr lang="de-DE" sz="2700" i="1" dirty="0" err="1">
                <a:latin typeface="+mn-lt"/>
              </a:rPr>
              <a:t>r</a:t>
            </a:r>
            <a:r>
              <a:rPr lang="de-DE" sz="2700" i="1" dirty="0" err="1" smtClean="0">
                <a:latin typeface="+mn-lt"/>
              </a:rPr>
              <a:t>Esolution</a:t>
            </a:r>
            <a:endParaRPr lang="de-DE" sz="2700" i="1" dirty="0">
              <a:latin typeface="+mn-lt"/>
            </a:endParaRP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" b="1"/>
          <a:stretch/>
        </p:blipFill>
        <p:spPr>
          <a:xfrm>
            <a:off x="603337" y="1713390"/>
            <a:ext cx="3817741" cy="39380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feld 4"/>
          <p:cNvSpPr txBox="1"/>
          <p:nvPr/>
        </p:nvSpPr>
        <p:spPr>
          <a:xfrm>
            <a:off x="2023836" y="5805264"/>
            <a:ext cx="976549" cy="33855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Landsat-8</a:t>
            </a:r>
            <a:endParaRPr kumimoji="0" lang="en-GB" sz="1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grpSp>
        <p:nvGrpSpPr>
          <p:cNvPr id="2" name="Gruppieren 1"/>
          <p:cNvGrpSpPr/>
          <p:nvPr/>
        </p:nvGrpSpPr>
        <p:grpSpPr>
          <a:xfrm>
            <a:off x="4716016" y="1713390"/>
            <a:ext cx="3788040" cy="4430428"/>
            <a:chOff x="4716016" y="1713390"/>
            <a:chExt cx="3788040" cy="4430428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016" y="1713390"/>
              <a:ext cx="3788040" cy="393928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Textfeld 6"/>
            <p:cNvSpPr txBox="1"/>
            <p:nvPr/>
          </p:nvSpPr>
          <p:spPr>
            <a:xfrm>
              <a:off x="6178121" y="5805264"/>
              <a:ext cx="986167" cy="33855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 Narrow" pitchFamily="34" charset="0"/>
                </a:rPr>
                <a:t>Sentinel-2</a:t>
              </a:r>
              <a:endParaRPr kumimoji="0" lang="en-GB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endParaRPr>
            </a:p>
          </p:txBody>
        </p:sp>
      </p:grpSp>
      <p:pic>
        <p:nvPicPr>
          <p:cNvPr id="8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97304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95536" y="62136"/>
            <a:ext cx="8496944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smtClean="0"/>
              <a:t>…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arrival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 Game </a:t>
            </a:r>
            <a:r>
              <a:rPr lang="de-DE" dirty="0" err="1" smtClean="0"/>
              <a:t>Changer</a:t>
            </a:r>
            <a:r>
              <a:rPr lang="de-DE" dirty="0" smtClean="0"/>
              <a:t> …</a:t>
            </a:r>
            <a:br>
              <a:rPr lang="de-DE" dirty="0" smtClean="0"/>
            </a:br>
            <a:r>
              <a:rPr lang="de-DE" sz="2700" i="1" err="1" smtClean="0">
                <a:latin typeface="+mn-lt"/>
              </a:rPr>
              <a:t>spatial</a:t>
            </a:r>
            <a:r>
              <a:rPr lang="de-DE" sz="2700" i="1" smtClean="0">
                <a:latin typeface="+mn-lt"/>
              </a:rPr>
              <a:t> rEsolution (Zoom-in)</a:t>
            </a:r>
            <a:endParaRPr lang="de-DE" sz="2700" i="1" dirty="0">
              <a:latin typeface="+mn-lt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196752"/>
            <a:ext cx="7682571" cy="54726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6336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95536" y="62136"/>
            <a:ext cx="8496944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smtClean="0"/>
              <a:t>…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arrival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 Game </a:t>
            </a:r>
            <a:r>
              <a:rPr lang="de-DE" dirty="0" err="1" smtClean="0"/>
              <a:t>Changer</a:t>
            </a:r>
            <a:r>
              <a:rPr lang="de-DE" dirty="0" smtClean="0"/>
              <a:t> …</a:t>
            </a:r>
            <a:br>
              <a:rPr lang="de-DE" dirty="0" smtClean="0"/>
            </a:br>
            <a:r>
              <a:rPr lang="de-DE" sz="2700" i="1" err="1" smtClean="0">
                <a:latin typeface="+mn-lt"/>
              </a:rPr>
              <a:t>spatial</a:t>
            </a:r>
            <a:r>
              <a:rPr lang="de-DE" sz="2700" i="1" smtClean="0">
                <a:latin typeface="+mn-lt"/>
              </a:rPr>
              <a:t> rEsolution (Zoom-in)</a:t>
            </a:r>
            <a:endParaRPr lang="de-DE" sz="2700" i="1" dirty="0">
              <a:latin typeface="+mn-lt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68760"/>
            <a:ext cx="7560840" cy="53503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5158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95536" y="62136"/>
            <a:ext cx="8496944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smtClean="0"/>
              <a:t>…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arrival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 Game </a:t>
            </a:r>
            <a:r>
              <a:rPr lang="de-DE" dirty="0" err="1" smtClean="0"/>
              <a:t>Changer</a:t>
            </a:r>
            <a:r>
              <a:rPr lang="de-DE" dirty="0" smtClean="0"/>
              <a:t> …</a:t>
            </a:r>
            <a:br>
              <a:rPr lang="de-DE" dirty="0" smtClean="0"/>
            </a:br>
            <a:r>
              <a:rPr lang="de-DE" sz="2700" i="1" err="1" smtClean="0">
                <a:latin typeface="+mn-lt"/>
              </a:rPr>
              <a:t>spatial</a:t>
            </a:r>
            <a:r>
              <a:rPr lang="de-DE" sz="2700" i="1" smtClean="0">
                <a:latin typeface="+mn-lt"/>
              </a:rPr>
              <a:t> rEsolution (Zoom-in)</a:t>
            </a:r>
            <a:endParaRPr lang="de-DE" sz="2700" i="1" dirty="0">
              <a:latin typeface="+mn-lt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7704856" cy="54522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45604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… the arrival of a Game Changer …</a:t>
            </a:r>
            <a:r>
              <a:rPr lang="en-GB" kern="0" smtClean="0"/>
              <a:t/>
            </a:r>
            <a:br>
              <a:rPr lang="en-GB" kern="0" smtClean="0"/>
            </a:br>
            <a:r>
              <a:rPr lang="en-GB" sz="2700" i="1" kern="0" smtClean="0">
                <a:latin typeface="+mn-lt"/>
              </a:rPr>
              <a:t>spectral setting</a:t>
            </a:r>
            <a:endParaRPr lang="en-GB" sz="2700" i="1" kern="0" dirty="0">
              <a:latin typeface="+mn-lt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179512" y="1182144"/>
            <a:ext cx="8208912" cy="5486376"/>
            <a:chOff x="179512" y="1182144"/>
            <a:chExt cx="8208912" cy="5486376"/>
          </a:xfrm>
        </p:grpSpPr>
        <p:grpSp>
          <p:nvGrpSpPr>
            <p:cNvPr id="6" name="Gruppieren 5"/>
            <p:cNvGrpSpPr/>
            <p:nvPr/>
          </p:nvGrpSpPr>
          <p:grpSpPr>
            <a:xfrm>
              <a:off x="179512" y="1182144"/>
              <a:ext cx="8208912" cy="5486376"/>
              <a:chOff x="683568" y="1206642"/>
              <a:chExt cx="8208912" cy="5486376"/>
            </a:xfrm>
          </p:grpSpPr>
          <p:pic>
            <p:nvPicPr>
              <p:cNvPr id="3" name="Grafik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3568" y="1206642"/>
                <a:ext cx="8208912" cy="5486376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5" name="Rechteck 4"/>
              <p:cNvSpPr/>
              <p:nvPr/>
            </p:nvSpPr>
            <p:spPr>
              <a:xfrm>
                <a:off x="6372200" y="1556792"/>
                <a:ext cx="2448272" cy="158417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7" name="Picture 2" descr="Risultati immagini per sentinel-2 esa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649" b="45662"/>
            <a:stretch/>
          </p:blipFill>
          <p:spPr bwMode="auto">
            <a:xfrm>
              <a:off x="6876256" y="6237312"/>
              <a:ext cx="1433838" cy="35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8"/>
          <p:cNvSpPr txBox="1"/>
          <p:nvPr/>
        </p:nvSpPr>
        <p:spPr>
          <a:xfrm>
            <a:off x="4985125" y="162880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>
                <a:solidFill>
                  <a:schemeClr val="bg1"/>
                </a:solidFill>
              </a:rPr>
              <a:t>Perfect spectral signatures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1328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… the arrival of a Game Changer …</a:t>
            </a:r>
            <a:br>
              <a:rPr lang="en-GB" kern="0" dirty="0" smtClean="0"/>
            </a:br>
            <a:r>
              <a:rPr lang="en-GB" sz="2700" i="1" kern="0" dirty="0" smtClean="0">
                <a:latin typeface="+mn-lt"/>
              </a:rPr>
              <a:t>Rich &amp; Detailed Information</a:t>
            </a:r>
            <a:endParaRPr lang="en-GB" sz="2700" i="1" kern="0" dirty="0">
              <a:latin typeface="+mn-lt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78" y="1267952"/>
            <a:ext cx="4579444" cy="3342603"/>
          </a:xfrm>
          <a:prstGeom prst="rect">
            <a:avLst/>
          </a:prstGeom>
          <a:ln w="28575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536944"/>
            <a:ext cx="5028671" cy="3670500"/>
          </a:xfrm>
          <a:prstGeom prst="rect">
            <a:avLst/>
          </a:prstGeom>
          <a:ln w="28575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feld 5"/>
          <p:cNvSpPr txBox="1"/>
          <p:nvPr/>
        </p:nvSpPr>
        <p:spPr>
          <a:xfrm>
            <a:off x="3347864" y="6309320"/>
            <a:ext cx="2395207" cy="400110"/>
          </a:xfrm>
          <a:prstGeom prst="rect">
            <a:avLst/>
          </a:prstGeom>
          <a:solidFill>
            <a:srgbClr val="DBDADC">
              <a:lumMod val="75000"/>
            </a:srgbClr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AT" sz="2000" b="1" kern="0" dirty="0" smtClean="0">
                <a:solidFill>
                  <a:srgbClr val="000000"/>
                </a:solidFill>
                <a:latin typeface="Arial Narrow" pitchFamily="34" charset="0"/>
              </a:rPr>
              <a:t>PCs: 5-6-7: 30/08/2015</a:t>
            </a:r>
            <a:endParaRPr lang="en-GB" sz="2000" b="1" kern="0" dirty="0" smtClean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21571" y="4725144"/>
            <a:ext cx="2395207" cy="400110"/>
          </a:xfrm>
          <a:prstGeom prst="rect">
            <a:avLst/>
          </a:prstGeom>
          <a:solidFill>
            <a:srgbClr val="DBDADC">
              <a:lumMod val="75000"/>
            </a:srgbClr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AT" sz="2000" b="1" kern="0" dirty="0" smtClean="0">
                <a:solidFill>
                  <a:srgbClr val="000000"/>
                </a:solidFill>
                <a:latin typeface="Arial Narrow" pitchFamily="34" charset="0"/>
              </a:rPr>
              <a:t>PCs: 1-2-3: 30/08/2015</a:t>
            </a:r>
            <a:endParaRPr lang="en-GB" sz="2000" b="1" kern="0" dirty="0" smtClean="0">
              <a:solidFill>
                <a:srgbClr val="000000"/>
              </a:solidFill>
              <a:latin typeface="Arial Narrow" pitchFamily="34" charset="0"/>
            </a:endParaRPr>
          </a:p>
        </p:txBody>
      </p:sp>
      <p:pic>
        <p:nvPicPr>
          <p:cNvPr id="8" name="Picture 2" descr="Risultati immagini per sentinel-2 es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49" b="45662"/>
          <a:stretch/>
        </p:blipFill>
        <p:spPr bwMode="auto">
          <a:xfrm>
            <a:off x="7003526" y="6309320"/>
            <a:ext cx="1433838" cy="35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22326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 Verbindung mit Pfeil 2"/>
          <p:cNvCxnSpPr/>
          <p:nvPr/>
        </p:nvCxnSpPr>
        <p:spPr>
          <a:xfrm>
            <a:off x="2915816" y="1517085"/>
            <a:ext cx="3312368" cy="0"/>
          </a:xfrm>
          <a:prstGeom prst="straightConnector1">
            <a:avLst/>
          </a:prstGeom>
          <a:ln w="57150">
            <a:solidFill>
              <a:schemeClr val="bg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440" y="1237998"/>
            <a:ext cx="2468215" cy="348793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487" y="2334987"/>
            <a:ext cx="3649170" cy="4110504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43" y="1237998"/>
            <a:ext cx="2518613" cy="3559154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300262" y="1378586"/>
            <a:ext cx="795411" cy="276999"/>
          </a:xfrm>
          <a:prstGeom prst="rect">
            <a:avLst/>
          </a:prstGeom>
          <a:solidFill>
            <a:srgbClr val="4D4F53">
              <a:lumMod val="20000"/>
              <a:lumOff val="80000"/>
            </a:srgbClr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</a:rPr>
              <a:t>13 August</a:t>
            </a:r>
            <a:endParaRPr kumimoji="0" lang="en-GB" sz="1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6804248" y="1378587"/>
            <a:ext cx="795411" cy="276999"/>
          </a:xfrm>
          <a:prstGeom prst="rect">
            <a:avLst/>
          </a:prstGeom>
          <a:solidFill>
            <a:srgbClr val="4D4F53">
              <a:lumMod val="20000"/>
              <a:lumOff val="80000"/>
            </a:srgbClr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</a:rPr>
              <a:t>2</a:t>
            </a:r>
            <a:r>
              <a:rPr kumimoji="0" lang="de-AT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</a:rPr>
              <a:t>3 August</a:t>
            </a:r>
            <a:endParaRPr kumimoji="0" lang="en-GB" sz="1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4151282" y="2409947"/>
            <a:ext cx="1125629" cy="276999"/>
          </a:xfrm>
          <a:prstGeom prst="rect">
            <a:avLst/>
          </a:prstGeom>
          <a:solidFill>
            <a:srgbClr val="4D4F53">
              <a:lumMod val="20000"/>
              <a:lumOff val="80000"/>
            </a:srgbClr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</a:rPr>
              <a:t>Difference</a:t>
            </a:r>
            <a:r>
              <a:rPr kumimoji="0" lang="de-AT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</a:rPr>
              <a:t> (</a:t>
            </a:r>
            <a:r>
              <a:rPr kumimoji="0" lang="de-AT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</a:rPr>
              <a:t>nIR</a:t>
            </a:r>
            <a:r>
              <a:rPr kumimoji="0" lang="de-AT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</a:rPr>
              <a:t>)</a:t>
            </a:r>
            <a:endParaRPr kumimoji="0" lang="en-GB" sz="1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12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… the arrival of a Game Changer …</a:t>
            </a:r>
            <a:br>
              <a:rPr lang="en-GB" kern="0" dirty="0" smtClean="0"/>
            </a:br>
            <a:r>
              <a:rPr lang="en-GB" sz="2700" i="1" kern="0" dirty="0" smtClean="0">
                <a:latin typeface="+mn-lt"/>
              </a:rPr>
              <a:t>Temporal Resolution</a:t>
            </a:r>
            <a:endParaRPr lang="en-GB" sz="2700" i="1" kern="0" dirty="0">
              <a:latin typeface="+mn-lt"/>
            </a:endParaRPr>
          </a:p>
        </p:txBody>
      </p:sp>
      <p:pic>
        <p:nvPicPr>
          <p:cNvPr id="14" name="Picture 2" descr="Risultati immagini per sentinel-2 esa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49" b="45662"/>
          <a:stretch/>
        </p:blipFill>
        <p:spPr bwMode="auto">
          <a:xfrm>
            <a:off x="7051628" y="4149080"/>
            <a:ext cx="1433838" cy="35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Risultati immagini per sentinel-2 esa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49" b="45662"/>
          <a:stretch/>
        </p:blipFill>
        <p:spPr bwMode="auto">
          <a:xfrm>
            <a:off x="611560" y="4210639"/>
            <a:ext cx="1433838" cy="35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feld 12"/>
          <p:cNvSpPr txBox="1"/>
          <p:nvPr/>
        </p:nvSpPr>
        <p:spPr>
          <a:xfrm>
            <a:off x="4314787" y="1347808"/>
            <a:ext cx="798617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600" b="1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10 days</a:t>
            </a:r>
            <a:endParaRPr kumimoji="0" lang="en-GB" sz="16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</a:endParaRPr>
          </a:p>
        </p:txBody>
      </p:sp>
      <p:pic>
        <p:nvPicPr>
          <p:cNvPr id="16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9864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… the arrival of a Game Changer …</a:t>
            </a:r>
            <a:br>
              <a:rPr lang="en-GB" kern="0" dirty="0" smtClean="0"/>
            </a:br>
            <a:r>
              <a:rPr lang="en-GB" sz="2700" i="1" kern="0" dirty="0" smtClean="0">
                <a:latin typeface="+mn-lt"/>
              </a:rPr>
              <a:t>Atmospheric Correction</a:t>
            </a:r>
            <a:endParaRPr lang="en-GB" sz="2700" i="1" kern="0" dirty="0">
              <a:latin typeface="+mn-lt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79512" y="1074222"/>
            <a:ext cx="1980055" cy="33855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</a:rPr>
              <a:t>B02: 30/08/2015</a:t>
            </a:r>
            <a:endParaRPr kumimoji="0" lang="en-GB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6287326" y="6215136"/>
            <a:ext cx="1013419" cy="46166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</a:rPr>
              <a:t>Vienna</a:t>
            </a:r>
            <a:endParaRPr kumimoji="0" lang="en-GB" sz="2400" b="1" i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175115" y="1482190"/>
            <a:ext cx="7205197" cy="5259178"/>
            <a:chOff x="175115" y="1482190"/>
            <a:chExt cx="7205197" cy="5259178"/>
          </a:xfrm>
        </p:grpSpPr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115" y="1482190"/>
              <a:ext cx="7205197" cy="525917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Picture 2" descr="Risultati immagini per sentinel-2 esa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649" b="45662"/>
            <a:stretch/>
          </p:blipFill>
          <p:spPr bwMode="auto">
            <a:xfrm>
              <a:off x="251520" y="6309320"/>
              <a:ext cx="1433838" cy="35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22326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lassisches Fotoalbum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ClassicPhotoAlbum</Template>
  <TotalTime>0</TotalTime>
  <Words>195</Words>
  <Application>Microsoft Office PowerPoint</Application>
  <PresentationFormat>Bildschirmpräsentation (4:3)</PresentationFormat>
  <Paragraphs>57</Paragraphs>
  <Slides>16</Slides>
  <Notes>14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17" baseType="lpstr">
      <vt:lpstr>Klassisches Fotoalbum</vt:lpstr>
      <vt:lpstr>The arrival of a  GAME Changer  Sentinel-2  </vt:lpstr>
      <vt:lpstr>… the arrival of a Game Changer … spatial rEsolution</vt:lpstr>
      <vt:lpstr>… the arrival of a Game Changer … spatial rEsolution (Zoom-in)</vt:lpstr>
      <vt:lpstr>… the arrival of a Game Changer … spatial rEsolution (Zoom-in)</vt:lpstr>
      <vt:lpstr>… the arrival of a Game Changer … spatial rEsolution (Zoom-in)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2016-02-29T13:38:32Z</dcterms:created>
  <dcterms:modified xsi:type="dcterms:W3CDTF">2017-07-09T17:27:08Z</dcterms:modified>
</cp:coreProperties>
</file>