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1" r:id="rId3"/>
  </p:sldMasterIdLst>
  <p:notesMasterIdLst>
    <p:notesMasterId r:id="rId33"/>
  </p:notesMasterIdLst>
  <p:handoutMasterIdLst>
    <p:handoutMasterId r:id="rId34"/>
  </p:handoutMasterIdLst>
  <p:sldIdLst>
    <p:sldId id="351" r:id="rId4"/>
    <p:sldId id="372" r:id="rId5"/>
    <p:sldId id="353" r:id="rId6"/>
    <p:sldId id="373" r:id="rId7"/>
    <p:sldId id="354" r:id="rId8"/>
    <p:sldId id="374" r:id="rId9"/>
    <p:sldId id="424" r:id="rId10"/>
    <p:sldId id="434" r:id="rId11"/>
    <p:sldId id="427" r:id="rId12"/>
    <p:sldId id="432" r:id="rId13"/>
    <p:sldId id="428" r:id="rId14"/>
    <p:sldId id="430" r:id="rId15"/>
    <p:sldId id="431" r:id="rId16"/>
    <p:sldId id="429" r:id="rId17"/>
    <p:sldId id="436" r:id="rId18"/>
    <p:sldId id="441" r:id="rId19"/>
    <p:sldId id="442" r:id="rId20"/>
    <p:sldId id="397" r:id="rId21"/>
    <p:sldId id="437" r:id="rId22"/>
    <p:sldId id="438" r:id="rId23"/>
    <p:sldId id="439" r:id="rId24"/>
    <p:sldId id="412" r:id="rId25"/>
    <p:sldId id="443" r:id="rId26"/>
    <p:sldId id="423" r:id="rId27"/>
    <p:sldId id="444" r:id="rId28"/>
    <p:sldId id="440" r:id="rId29"/>
    <p:sldId id="435" r:id="rId30"/>
    <p:sldId id="376" r:id="rId31"/>
    <p:sldId id="359" r:id="rId32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h Gérard" initials="EG" lastIdx="6" clrIdx="0"/>
  <p:cmAuthor id="1" name="Lilian DIARRA-NEGRELLO" initials="L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76092"/>
    <a:srgbClr val="CCFFCC"/>
    <a:srgbClr val="D0D8E8"/>
    <a:srgbClr val="FAFFBD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16" autoAdjust="0"/>
    <p:restoredTop sz="93290" autoAdjust="0"/>
  </p:normalViewPr>
  <p:slideViewPr>
    <p:cSldViewPr>
      <p:cViewPr>
        <p:scale>
          <a:sx n="90" d="100"/>
          <a:sy n="90" d="100"/>
        </p:scale>
        <p:origin x="-102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AA0CE-E010-4CE6-A337-7EF0ACBBD1C4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BDB025-BFE5-49A6-8046-1586236FF4A4}">
      <dgm:prSet phldrT="[Texte]"/>
      <dgm:spPr/>
      <dgm:t>
        <a:bodyPr/>
        <a:lstStyle/>
        <a:p>
          <a:r>
            <a:rPr lang="en-GB" dirty="0" smtClean="0"/>
            <a:t>Less founders  ?</a:t>
          </a:r>
          <a:endParaRPr lang="en-GB" dirty="0"/>
        </a:p>
      </dgm:t>
    </dgm:pt>
    <dgm:pt modelId="{61F9D3AE-9537-43D5-9172-AB2D11542CEF}" type="parTrans" cxnId="{05043423-67E7-46CF-B045-10E102B0B8C5}">
      <dgm:prSet/>
      <dgm:spPr/>
      <dgm:t>
        <a:bodyPr/>
        <a:lstStyle/>
        <a:p>
          <a:endParaRPr lang="en-GB"/>
        </a:p>
      </dgm:t>
    </dgm:pt>
    <dgm:pt modelId="{2FECC68B-F164-40AC-A466-58D98E802417}" type="sibTrans" cxnId="{05043423-67E7-46CF-B045-10E102B0B8C5}">
      <dgm:prSet/>
      <dgm:spPr/>
      <dgm:t>
        <a:bodyPr/>
        <a:lstStyle/>
        <a:p>
          <a:endParaRPr lang="en-GB"/>
        </a:p>
      </dgm:t>
    </dgm:pt>
    <dgm:pt modelId="{CC8E5E83-C763-4F52-A0FF-DAC6DB5A6113}">
      <dgm:prSet phldrT="[Texte]"/>
      <dgm:spPr/>
      <dgm:t>
        <a:bodyPr/>
        <a:lstStyle/>
        <a:p>
          <a:r>
            <a:rPr lang="en-GB" dirty="0" smtClean="0"/>
            <a:t>More risky</a:t>
          </a:r>
        </a:p>
        <a:p>
          <a:r>
            <a:rPr lang="en-GB" dirty="0" smtClean="0"/>
            <a:t>More founders ?</a:t>
          </a:r>
          <a:endParaRPr lang="en-GB" dirty="0"/>
        </a:p>
      </dgm:t>
    </dgm:pt>
    <dgm:pt modelId="{A0CF3DB2-14A3-4ABB-AFD0-0F5C47D1522A}" type="parTrans" cxnId="{FD5E70BF-3521-4C9F-A1D6-3460E4355D70}">
      <dgm:prSet/>
      <dgm:spPr/>
      <dgm:t>
        <a:bodyPr/>
        <a:lstStyle/>
        <a:p>
          <a:endParaRPr lang="en-GB"/>
        </a:p>
      </dgm:t>
    </dgm:pt>
    <dgm:pt modelId="{B0E0670E-25E8-4B7C-A139-43590A1C5F22}" type="sibTrans" cxnId="{FD5E70BF-3521-4C9F-A1D6-3460E4355D70}">
      <dgm:prSet/>
      <dgm:spPr/>
      <dgm:t>
        <a:bodyPr/>
        <a:lstStyle/>
        <a:p>
          <a:endParaRPr lang="en-GB"/>
        </a:p>
      </dgm:t>
    </dgm:pt>
    <dgm:pt modelId="{57E26D61-E9C5-44D2-A68A-73B2EDCC43CE}" type="pres">
      <dgm:prSet presAssocID="{AFBAA0CE-E010-4CE6-A337-7EF0ACBBD1C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F6FF5A-01F3-4FBB-9E66-D98128E584AA}" type="pres">
      <dgm:prSet presAssocID="{AFBAA0CE-E010-4CE6-A337-7EF0ACBBD1C4}" presName="ribbon" presStyleLbl="node1" presStyleIdx="0" presStyleCnt="1"/>
      <dgm:spPr/>
    </dgm:pt>
    <dgm:pt modelId="{C47979E8-AC79-4802-8437-2256C5E78F86}" type="pres">
      <dgm:prSet presAssocID="{AFBAA0CE-E010-4CE6-A337-7EF0ACBBD1C4}" presName="leftArrowText" presStyleLbl="node1" presStyleIdx="0" presStyleCnt="1" custScaleX="145701" custLinFactNeighborX="-11794" custLinFactNeighborY="-262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3D244-1D5D-4E94-97C1-DA8656E86F62}" type="pres">
      <dgm:prSet presAssocID="{AFBAA0CE-E010-4CE6-A337-7EF0ACBBD1C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BC7597-A0DB-416B-A754-08B8E6779097}" type="presOf" srcId="{F9BDB025-BFE5-49A6-8046-1586236FF4A4}" destId="{C47979E8-AC79-4802-8437-2256C5E78F86}" srcOrd="0" destOrd="0" presId="urn:microsoft.com/office/officeart/2005/8/layout/arrow6"/>
    <dgm:cxn modelId="{FD5E70BF-3521-4C9F-A1D6-3460E4355D70}" srcId="{AFBAA0CE-E010-4CE6-A337-7EF0ACBBD1C4}" destId="{CC8E5E83-C763-4F52-A0FF-DAC6DB5A6113}" srcOrd="1" destOrd="0" parTransId="{A0CF3DB2-14A3-4ABB-AFD0-0F5C47D1522A}" sibTransId="{B0E0670E-25E8-4B7C-A139-43590A1C5F22}"/>
    <dgm:cxn modelId="{E11C22EC-E829-4B49-9277-DA9CAC7E9BD8}" type="presOf" srcId="{AFBAA0CE-E010-4CE6-A337-7EF0ACBBD1C4}" destId="{57E26D61-E9C5-44D2-A68A-73B2EDCC43CE}" srcOrd="0" destOrd="0" presId="urn:microsoft.com/office/officeart/2005/8/layout/arrow6"/>
    <dgm:cxn modelId="{05043423-67E7-46CF-B045-10E102B0B8C5}" srcId="{AFBAA0CE-E010-4CE6-A337-7EF0ACBBD1C4}" destId="{F9BDB025-BFE5-49A6-8046-1586236FF4A4}" srcOrd="0" destOrd="0" parTransId="{61F9D3AE-9537-43D5-9172-AB2D11542CEF}" sibTransId="{2FECC68B-F164-40AC-A466-58D98E802417}"/>
    <dgm:cxn modelId="{A48C42F2-2771-40EF-838F-07B572148256}" type="presOf" srcId="{CC8E5E83-C763-4F52-A0FF-DAC6DB5A6113}" destId="{3983D244-1D5D-4E94-97C1-DA8656E86F62}" srcOrd="0" destOrd="0" presId="urn:microsoft.com/office/officeart/2005/8/layout/arrow6"/>
    <dgm:cxn modelId="{6E8F173F-C358-40AF-B7FC-BED78A9649AA}" type="presParOf" srcId="{57E26D61-E9C5-44D2-A68A-73B2EDCC43CE}" destId="{67F6FF5A-01F3-4FBB-9E66-D98128E584AA}" srcOrd="0" destOrd="0" presId="urn:microsoft.com/office/officeart/2005/8/layout/arrow6"/>
    <dgm:cxn modelId="{A72F331F-298F-49F2-83D9-71F8DD7BDB3D}" type="presParOf" srcId="{57E26D61-E9C5-44D2-A68A-73B2EDCC43CE}" destId="{C47979E8-AC79-4802-8437-2256C5E78F86}" srcOrd="1" destOrd="0" presId="urn:microsoft.com/office/officeart/2005/8/layout/arrow6"/>
    <dgm:cxn modelId="{FEF9ED97-A08E-4945-B3BC-90F506F67C31}" type="presParOf" srcId="{57E26D61-E9C5-44D2-A68A-73B2EDCC43CE}" destId="{3983D244-1D5D-4E94-97C1-DA8656E86F6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6FF5A-01F3-4FBB-9E66-D98128E584AA}">
      <dsp:nvSpPr>
        <dsp:cNvPr id="0" name=""/>
        <dsp:cNvSpPr/>
      </dsp:nvSpPr>
      <dsp:spPr>
        <a:xfrm>
          <a:off x="0" y="730931"/>
          <a:ext cx="3906180" cy="156247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7979E8-AC79-4802-8437-2256C5E78F86}">
      <dsp:nvSpPr>
        <dsp:cNvPr id="0" name=""/>
        <dsp:cNvSpPr/>
      </dsp:nvSpPr>
      <dsp:spPr>
        <a:xfrm>
          <a:off x="22160" y="984305"/>
          <a:ext cx="1878143" cy="765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Less founders  ?</a:t>
          </a:r>
          <a:endParaRPr lang="en-GB" sz="1700" kern="1200" dirty="0"/>
        </a:p>
      </dsp:txBody>
      <dsp:txXfrm>
        <a:off x="22160" y="984305"/>
        <a:ext cx="1878143" cy="765611"/>
      </dsp:txXfrm>
    </dsp:sp>
    <dsp:sp modelId="{3983D244-1D5D-4E94-97C1-DA8656E86F62}">
      <dsp:nvSpPr>
        <dsp:cNvPr id="0" name=""/>
        <dsp:cNvSpPr/>
      </dsp:nvSpPr>
      <dsp:spPr>
        <a:xfrm>
          <a:off x="1953090" y="1254359"/>
          <a:ext cx="1523410" cy="765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More risky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More founders ?</a:t>
          </a:r>
          <a:endParaRPr lang="en-GB" sz="1700" kern="1200" dirty="0"/>
        </a:p>
      </dsp:txBody>
      <dsp:txXfrm>
        <a:off x="1953090" y="1254359"/>
        <a:ext cx="1523410" cy="765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6189" cy="496411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902" y="3"/>
            <a:ext cx="2946189" cy="496411"/>
          </a:xfrm>
          <a:prstGeom prst="rect">
            <a:avLst/>
          </a:prstGeom>
        </p:spPr>
        <p:txBody>
          <a:bodyPr vert="horz" lIns="91556" tIns="45779" rIns="91556" bIns="45779" rtlCol="0"/>
          <a:lstStyle>
            <a:lvl1pPr algn="r">
              <a:defRPr sz="1200"/>
            </a:lvl1pPr>
          </a:lstStyle>
          <a:p>
            <a:fld id="{F7245B72-7712-4FCA-92B8-31316F8AF7C4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9430223"/>
            <a:ext cx="2946189" cy="496411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902" y="9430223"/>
            <a:ext cx="2946189" cy="496411"/>
          </a:xfrm>
          <a:prstGeom prst="rect">
            <a:avLst/>
          </a:prstGeom>
        </p:spPr>
        <p:txBody>
          <a:bodyPr vert="horz" lIns="91556" tIns="45779" rIns="91556" bIns="45779" rtlCol="0" anchor="b"/>
          <a:lstStyle>
            <a:lvl1pPr algn="r">
              <a:defRPr sz="1200"/>
            </a:lvl1pPr>
          </a:lstStyle>
          <a:p>
            <a:fld id="{E6FE55EE-29A0-4746-BB56-CAFC6339A81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574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45659" cy="496411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4"/>
            <a:ext cx="2945659" cy="496411"/>
          </a:xfrm>
          <a:prstGeom prst="rect">
            <a:avLst/>
          </a:prstGeom>
        </p:spPr>
        <p:txBody>
          <a:bodyPr vert="horz" lIns="95545" tIns="47772" rIns="95545" bIns="47772" rtlCol="0"/>
          <a:lstStyle>
            <a:lvl1pPr algn="r">
              <a:defRPr sz="1300"/>
            </a:lvl1pPr>
          </a:lstStyle>
          <a:p>
            <a:fld id="{0FD34240-792C-4A15-A4DA-ECC77824CBEA}" type="datetimeFigureOut">
              <a:rPr lang="fr-FR" smtClean="0"/>
              <a:t>22/05/2017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2" rIns="95545" bIns="4777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5545" tIns="47772" rIns="95545" bIns="4777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1"/>
          </a:xfrm>
          <a:prstGeom prst="rect">
            <a:avLst/>
          </a:prstGeom>
        </p:spPr>
        <p:txBody>
          <a:bodyPr vert="horz" lIns="95545" tIns="47772" rIns="95545" bIns="4777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1"/>
          </a:xfrm>
          <a:prstGeom prst="rect">
            <a:avLst/>
          </a:prstGeom>
        </p:spPr>
        <p:txBody>
          <a:bodyPr vert="horz" lIns="95545" tIns="47772" rIns="95545" bIns="47772" rtlCol="0" anchor="b"/>
          <a:lstStyle>
            <a:lvl1pPr algn="r">
              <a:defRPr sz="1300"/>
            </a:lvl1pPr>
          </a:lstStyle>
          <a:p>
            <a:fld id="{5F730215-3FA9-40AF-BE64-FC276CC61E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7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27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29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98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27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80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99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82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13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35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7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30215-3FA9-40AF-BE64-FC276CC61E3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62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2636913"/>
            <a:ext cx="8229600" cy="3096344"/>
          </a:xfrm>
        </p:spPr>
        <p:txBody>
          <a:bodyPr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marL="0" indent="0" algn="ctr">
              <a:buNone/>
            </a:pP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Activity Name</a:t>
            </a:r>
          </a:p>
          <a:p>
            <a:pPr marL="0" indent="0" algn="ctr">
              <a:buNone/>
            </a:pP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</a:rPr>
              <a:t>Author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</a:rPr>
              <a:t>No.-Institute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, Email</a:t>
            </a:r>
            <a:endParaRPr lang="fr-F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286000" y="1484784"/>
            <a:ext cx="4878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0" dirty="0" smtClean="0">
                <a:solidFill>
                  <a:srgbClr val="FFC000"/>
                </a:solidFill>
              </a:rPr>
              <a:t>EUFAR2 N1SEI AISBL WG Meeting 11</a:t>
            </a:r>
            <a:br>
              <a:rPr lang="fr-FR" sz="2200" b="0" dirty="0" smtClean="0">
                <a:solidFill>
                  <a:srgbClr val="FFC000"/>
                </a:solidFill>
              </a:rPr>
            </a:br>
            <a:r>
              <a:rPr lang="fr-FR" sz="2200" b="0" dirty="0" smtClean="0">
                <a:solidFill>
                  <a:srgbClr val="FFC000"/>
                </a:solidFill>
              </a:rPr>
              <a:t>18 May 2017, Météo-France, Toulouse  and via</a:t>
            </a:r>
            <a:r>
              <a:rPr lang="fr-FR" sz="2200" b="0" baseline="0" dirty="0" smtClean="0">
                <a:solidFill>
                  <a:srgbClr val="FFC000"/>
                </a:solidFill>
              </a:rPr>
              <a:t> </a:t>
            </a:r>
            <a:r>
              <a:rPr lang="fr-FR" sz="2200" b="0" dirty="0" err="1" smtClean="0">
                <a:solidFill>
                  <a:srgbClr val="FFC000"/>
                </a:solidFill>
              </a:rPr>
              <a:t>WebEx</a:t>
            </a:r>
            <a:r>
              <a:rPr lang="fr-FR" sz="2200" b="0" dirty="0" smtClean="0">
                <a:solidFill>
                  <a:srgbClr val="FFC000"/>
                </a:solidFill>
              </a:rPr>
              <a:t> + Audio bridge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61430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03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3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5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1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0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062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84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669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00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8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54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3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tif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iarral\Desktop\EUFAR2_Newsletter_12.12.14_after_revised\EUFAR2_Newsletter_12.12.14_after_revised\files\bottom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-6950"/>
          <a:stretch/>
        </p:blipFill>
        <p:spPr bwMode="auto">
          <a:xfrm>
            <a:off x="584" y="5851115"/>
            <a:ext cx="9828000" cy="10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iarral\Desktop\EUFAR2_Newsletter_12.12.14_after_revised\EUFAR2_Newsletter_12.12.14_after_revised\files\cloud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8" b="-50231"/>
          <a:stretch/>
        </p:blipFill>
        <p:spPr bwMode="auto">
          <a:xfrm>
            <a:off x="584" y="-27384"/>
            <a:ext cx="9143416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92" y="2780928"/>
            <a:ext cx="8229600" cy="2808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Title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Presentation</a:t>
            </a:r>
            <a:endParaRPr lang="fr-FR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Activity Name</a:t>
            </a:r>
          </a:p>
          <a:p>
            <a:pPr marL="0" indent="0" algn="ctr">
              <a:buNone/>
            </a:pP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</a:rPr>
              <a:t>Author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3000" b="1" dirty="0" err="1" smtClean="0">
                <a:solidFill>
                  <a:schemeClr val="accent1">
                    <a:lumMod val="75000"/>
                  </a:schemeClr>
                </a:solidFill>
              </a:rPr>
              <a:t>No.-Institute</a:t>
            </a:r>
            <a:r>
              <a:rPr lang="fr-FR" sz="3000" b="1" dirty="0" smtClean="0">
                <a:solidFill>
                  <a:schemeClr val="accent1">
                    <a:lumMod val="75000"/>
                  </a:schemeClr>
                </a:solidFill>
              </a:rPr>
              <a:t>, Email</a:t>
            </a:r>
            <a:endParaRPr lang="fr-FR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6" descr="E:\EUFAR2\Dissemination\Pictures\Logos\logo_EUFAR_FP7_transparent_2216x150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39"/>
            <a:ext cx="1708464" cy="1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5851115"/>
            <a:ext cx="6732240" cy="72008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C:\Users\diarral\Desktop\EUFAR2_Newsletter_12.12.14_after_revised\EUFAR2_Newsletter_12.12.14_after_revised\files\aeroplan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99" y="-71636"/>
            <a:ext cx="3490501" cy="15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32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0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1E4BA-49D1-4100-A89D-7592334DE6B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Edit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529F-19BD-4CDD-AA22-F4B651CF3F9D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2" descr="C:\Users\diarral\Desktop\EUFAR2_Newsletter_12.12.14_after_revised\EUFAR2_Newsletter_12.12.14_after_revised\files\botto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3" r="-6950"/>
          <a:stretch/>
        </p:blipFill>
        <p:spPr bwMode="auto">
          <a:xfrm>
            <a:off x="584" y="5851115"/>
            <a:ext cx="9828000" cy="10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EUFAR2\Dissemination\Pictures\Logos\logo_EUFAR_FP7_transparent_2216x1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89239"/>
            <a:ext cx="1708464" cy="11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5851115"/>
            <a:ext cx="6732240" cy="72008"/>
          </a:xfrm>
          <a:prstGeom prst="rect">
            <a:avLst/>
          </a:prstGeom>
          <a:solidFill>
            <a:srgbClr val="00B0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6"/>
          <p:cNvSpPr txBox="1">
            <a:spLocks/>
          </p:cNvSpPr>
          <p:nvPr/>
        </p:nvSpPr>
        <p:spPr>
          <a:xfrm>
            <a:off x="8172400" y="6354557"/>
            <a:ext cx="674712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11" name="Espace réservé du numéro de diapositive 6"/>
          <p:cNvSpPr txBox="1">
            <a:spLocks/>
          </p:cNvSpPr>
          <p:nvPr/>
        </p:nvSpPr>
        <p:spPr>
          <a:xfrm>
            <a:off x="6705600" y="638132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4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CB32A2D-5F03-491D-8708-5750401D6E6C}" type="slidenum">
              <a:rPr lang="fr-FR" sz="1600" b="0" smtClean="0"/>
              <a:pPr algn="r"/>
              <a:t>‹N°›</a:t>
            </a:fld>
            <a:endParaRPr lang="fr-FR" sz="1600" b="0" dirty="0"/>
          </a:p>
        </p:txBody>
      </p:sp>
    </p:spTree>
    <p:extLst>
      <p:ext uri="{BB962C8B-B14F-4D97-AF65-F5344CB8AC3E}">
        <p14:creationId xmlns:p14="http://schemas.microsoft.com/office/powerpoint/2010/main" val="108488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12000"/>
        <a:buFontTx/>
        <a:buBlip>
          <a:blip r:embed="rId5"/>
        </a:buBlip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reau@eufar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043608" y="2780928"/>
            <a:ext cx="720080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b="1" dirty="0" smtClean="0"/>
              <a:t>Towards the constitution of the EUFAR AISBL</a:t>
            </a:r>
          </a:p>
          <a:p>
            <a:pPr marL="0" indent="0" algn="ctr">
              <a:buNone/>
            </a:pPr>
            <a:r>
              <a:rPr lang="en-GB" sz="2800" b="1" dirty="0" smtClean="0"/>
              <a:t>Supporting documents for general discussion</a:t>
            </a:r>
            <a:endParaRPr lang="fr-FR" sz="2800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827584" y="4293096"/>
            <a:ext cx="777686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32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q"/>
              <a:defRPr sz="20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i="1" dirty="0"/>
              <a:t>É. Gérard, </a:t>
            </a:r>
            <a:r>
              <a:rPr lang="fr-FR" sz="2400" b="1" i="1" dirty="0" smtClean="0"/>
              <a:t>Météo-France, </a:t>
            </a:r>
            <a:r>
              <a:rPr lang="fr-FR" sz="2400" b="1" i="1" dirty="0" smtClean="0">
                <a:hlinkClick r:id="rId3"/>
              </a:rPr>
              <a:t>bureau@eufar.net</a:t>
            </a:r>
            <a:r>
              <a:rPr lang="fr-FR" sz="2400" b="1" i="1" dirty="0" smtClean="0"/>
              <a:t> </a:t>
            </a:r>
            <a:endParaRPr lang="fr-FR" sz="2400" b="1" i="1" dirty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0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Issues to be addressed within INFRAIA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4061048"/>
          </a:xfrm>
        </p:spPr>
        <p:txBody>
          <a:bodyPr>
            <a:normAutofit/>
          </a:bodyPr>
          <a:lstStyle/>
          <a:p>
            <a:r>
              <a:rPr lang="en-GB" sz="2400" dirty="0"/>
              <a:t>EUFAR partners invited in late April </a:t>
            </a:r>
            <a:r>
              <a:rPr lang="en-GB" sz="2400" dirty="0" smtClean="0"/>
              <a:t>to </a:t>
            </a:r>
            <a:r>
              <a:rPr lang="en-GB" sz="2400" dirty="0"/>
              <a:t>contact their NCP’s </a:t>
            </a:r>
            <a:endParaRPr lang="en-GB" sz="2400" dirty="0" smtClean="0"/>
          </a:p>
          <a:p>
            <a:pPr lvl="1"/>
            <a:r>
              <a:rPr lang="en-GB" sz="2000" dirty="0" smtClean="0"/>
              <a:t>to </a:t>
            </a:r>
            <a:r>
              <a:rPr lang="en-GB" sz="2000" dirty="0"/>
              <a:t>broaden the scope of activities: </a:t>
            </a:r>
            <a:r>
              <a:rPr lang="en-GB" sz="2000" dirty="0" smtClean="0"/>
              <a:t>“</a:t>
            </a:r>
            <a:r>
              <a:rPr lang="en-GB" sz="2000" dirty="0"/>
              <a:t>to study atmospheric processes </a:t>
            </a:r>
            <a:r>
              <a:rPr lang="en-GB" sz="2000" u="sng" dirty="0"/>
              <a:t>and the Earth surface</a:t>
            </a:r>
            <a:r>
              <a:rPr lang="en-GB" sz="2000" dirty="0" smtClean="0"/>
              <a:t>”.</a:t>
            </a:r>
            <a:endParaRPr lang="en-GB" sz="2000" dirty="0"/>
          </a:p>
          <a:p>
            <a:pPr lvl="1"/>
            <a:r>
              <a:rPr lang="en-GB" sz="2000" dirty="0" smtClean="0"/>
              <a:t>to </a:t>
            </a:r>
            <a:r>
              <a:rPr lang="en-GB" sz="2000" dirty="0"/>
              <a:t>counter some countries </a:t>
            </a:r>
            <a:r>
              <a:rPr lang="en-GB" sz="2000" dirty="0" smtClean="0"/>
              <a:t>(Portugal) who try </a:t>
            </a:r>
            <a:r>
              <a:rPr lang="en-GB" sz="2000" dirty="0"/>
              <a:t>to remove </a:t>
            </a:r>
            <a:r>
              <a:rPr lang="en-GB" sz="2000" dirty="0" smtClean="0"/>
              <a:t>this topic, on the ground </a:t>
            </a:r>
            <a:r>
              <a:rPr lang="en-GB" sz="2000" dirty="0"/>
              <a:t>that the creation of the AISBL means that support to EUFAR will now be directly from Member </a:t>
            </a:r>
            <a:r>
              <a:rPr lang="en-GB" sz="2000" dirty="0" smtClean="0"/>
              <a:t>States (which is wrong !)</a:t>
            </a:r>
          </a:p>
          <a:p>
            <a:r>
              <a:rPr lang="en-GB" sz="2400" dirty="0" smtClean="0"/>
              <a:t>Risk of being excluded from INFRAIA and moved to INFRADEV (individual support to ESFRI and OWCRI) because of the creation of the AISBL (to avoid duplication)</a:t>
            </a:r>
          </a:p>
          <a:p>
            <a:r>
              <a:rPr lang="en-GB" sz="2400" dirty="0" smtClean="0"/>
              <a:t>No feedback on the MAP final decision (meeting on 12 May)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939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INFRAIA opportunity</a:t>
            </a: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85022" cy="45259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1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INFRADEV opportunity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60" y="1124744"/>
            <a:ext cx="6085679" cy="45259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INFRAEOSC opportunity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90201" cy="45259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Timetable towards adoption of WP 2018-2010</a:t>
            </a:r>
            <a:endParaRPr lang="en-GB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13367" cy="4525963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3761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 on KWM findings &amp; </a:t>
            </a:r>
            <a:r>
              <a:rPr lang="en-GB" dirty="0" smtClean="0"/>
              <a:t>recommendations</a:t>
            </a:r>
            <a:br>
              <a:rPr lang="en-GB" dirty="0" smtClean="0"/>
            </a:br>
            <a:r>
              <a:rPr lang="en-GB" dirty="0" smtClean="0"/>
              <a:t>Legal expertise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>
            <a:normAutofit fontScale="55000" lnSpcReduction="20000"/>
          </a:bodyPr>
          <a:lstStyle/>
          <a:p>
            <a:pPr marL="361950" indent="-361950">
              <a:buSzPct val="100000"/>
              <a:buFont typeface="+mj-lt"/>
              <a:buAutoNum type="arabicPeriod"/>
            </a:pPr>
            <a:r>
              <a:rPr lang="en-GB" dirty="0" smtClean="0"/>
              <a:t>Verification </a:t>
            </a:r>
            <a:r>
              <a:rPr lang="en-GB" dirty="0"/>
              <a:t>of the </a:t>
            </a:r>
            <a:r>
              <a:rPr lang="en-GB" dirty="0" smtClean="0"/>
              <a:t>Statutes </a:t>
            </a:r>
            <a:r>
              <a:rPr lang="en-GB" dirty="0"/>
              <a:t>with the Belgian law, in particular investigation on the transfer of articles from the </a:t>
            </a:r>
            <a:r>
              <a:rPr lang="en-GB" dirty="0" smtClean="0"/>
              <a:t>Internal Regulations </a:t>
            </a:r>
            <a:r>
              <a:rPr lang="en-GB" dirty="0"/>
              <a:t>to the </a:t>
            </a:r>
            <a:r>
              <a:rPr lang="en-GB" dirty="0" smtClean="0"/>
              <a:t>Statutes</a:t>
            </a:r>
            <a:r>
              <a:rPr lang="en-GB" dirty="0"/>
              <a:t>, should those be </a:t>
            </a:r>
            <a:r>
              <a:rPr lang="en-GB" dirty="0" smtClean="0"/>
              <a:t>compulsory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dirty="0" smtClean="0"/>
              <a:t>Minor changes &amp; no transfer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dirty="0" smtClean="0"/>
              <a:t>New section in the Statutes:  TRANSITIONAL PROVISIONS-APPOINTMENT</a:t>
            </a:r>
            <a:endParaRPr lang="en-GB" dirty="0"/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en-GB" dirty="0"/>
              <a:t>Verification of the possibility of excluding, in the event of an audit, the expenses within the perimeter of another audit, i.e. certificate on the financial statement (CFS) of the EC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sz="2700" dirty="0" smtClean="0"/>
              <a:t>Art 15.2(9) &amp; 24.2 of the Statutes and Art. 14.7 of the Internal Regulations slightly changed</a:t>
            </a:r>
            <a:endParaRPr lang="en-GB" sz="2700" dirty="0"/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en-GB" dirty="0"/>
              <a:t>Translation of the </a:t>
            </a:r>
            <a:r>
              <a:rPr lang="en-GB" dirty="0" smtClean="0"/>
              <a:t>Statutes </a:t>
            </a:r>
            <a:r>
              <a:rPr lang="en-GB" sz="3300" dirty="0"/>
              <a:t>and Internal Regu</a:t>
            </a:r>
            <a:r>
              <a:rPr lang="en-GB" dirty="0" smtClean="0"/>
              <a:t>lations </a:t>
            </a:r>
            <a:r>
              <a:rPr lang="en-GB" dirty="0"/>
              <a:t>in French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sz="2700" dirty="0"/>
              <a:t>C</a:t>
            </a:r>
            <a:r>
              <a:rPr lang="en-GB" sz="2700" dirty="0" smtClean="0"/>
              <a:t>orrections required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sz="2700" dirty="0"/>
              <a:t>O</a:t>
            </a:r>
            <a:r>
              <a:rPr lang="en-GB" sz="2700" dirty="0" smtClean="0"/>
              <a:t>ngoing </a:t>
            </a:r>
            <a:r>
              <a:rPr lang="en-GB" sz="2700" dirty="0"/>
              <a:t>action with the help of </a:t>
            </a:r>
            <a:r>
              <a:rPr lang="en-GB" sz="2700" dirty="0" err="1" smtClean="0"/>
              <a:t>Élodie</a:t>
            </a:r>
            <a:r>
              <a:rPr lang="en-GB" sz="2700" dirty="0" smtClean="0"/>
              <a:t> </a:t>
            </a:r>
            <a:r>
              <a:rPr lang="en-GB" sz="2700" dirty="0" err="1"/>
              <a:t>Couvet</a:t>
            </a:r>
            <a:r>
              <a:rPr lang="en-GB" sz="2700" dirty="0"/>
              <a:t> (CNRS)	</a:t>
            </a:r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en-GB" dirty="0"/>
              <a:t>Clarification of the possibilities and modalities of acting in the name of the AISBL  before the deed of </a:t>
            </a:r>
            <a:r>
              <a:rPr lang="en-GB" dirty="0" smtClean="0"/>
              <a:t>incorporation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dirty="0" smtClean="0"/>
              <a:t> Addition of Art 29.3 in the Statutes</a:t>
            </a:r>
          </a:p>
          <a:p>
            <a:pPr marL="361950" indent="-361950">
              <a:buSzPct val="100000"/>
              <a:buFont typeface="+mj-lt"/>
              <a:buAutoNum type="arabicPeriod"/>
            </a:pPr>
            <a:r>
              <a:rPr lang="en-GB" dirty="0" smtClean="0"/>
              <a:t>Deposit </a:t>
            </a:r>
            <a:r>
              <a:rPr lang="en-GB" dirty="0"/>
              <a:t>of the </a:t>
            </a:r>
            <a:r>
              <a:rPr lang="en-GB" dirty="0" smtClean="0"/>
              <a:t>Statutes</a:t>
            </a:r>
            <a:r>
              <a:rPr lang="en-GB" dirty="0"/>
              <a:t>	</a:t>
            </a:r>
            <a:endParaRPr lang="en-GB" dirty="0" smtClean="0"/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GB" sz="2900" dirty="0"/>
              <a:t> </a:t>
            </a:r>
            <a:r>
              <a:rPr lang="en-GB" sz="2700" dirty="0" smtClean="0"/>
              <a:t>Not yet…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20420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 on KWM findings &amp; </a:t>
            </a:r>
            <a:r>
              <a:rPr lang="en-GB" dirty="0" smtClean="0"/>
              <a:t>recommendations</a:t>
            </a:r>
            <a:br>
              <a:rPr lang="en-GB" dirty="0" smtClean="0"/>
            </a:br>
            <a:r>
              <a:rPr lang="en-GB" dirty="0" smtClean="0"/>
              <a:t>Tax expertise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565104"/>
          </a:xfrm>
        </p:spPr>
        <p:txBody>
          <a:bodyPr>
            <a:normAutofit/>
          </a:bodyPr>
          <a:lstStyle/>
          <a:p>
            <a:pPr marL="361950" indent="-361950">
              <a:lnSpc>
                <a:spcPct val="80000"/>
              </a:lnSpc>
              <a:buSzPct val="100000"/>
              <a:buFont typeface="+mj-lt"/>
              <a:buAutoNum type="arabicPeriod" startAt="6"/>
            </a:pPr>
            <a:r>
              <a:rPr lang="en-GB" sz="1800" dirty="0"/>
              <a:t>Clarification of the perimeter of exemption/non-exemption of VAT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500" dirty="0" smtClean="0"/>
              <a:t>VAT (21%) exemption subject to the strict satisfaction of 4 conditions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 smtClean="0"/>
              <a:t>Not-for-profit association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 smtClean="0"/>
              <a:t>Deliverance of services in the collective </a:t>
            </a:r>
            <a:r>
              <a:rPr lang="en-GB" sz="1400" dirty="0"/>
              <a:t>interest of the </a:t>
            </a:r>
            <a:r>
              <a:rPr lang="en-GB" sz="1400" dirty="0" smtClean="0"/>
              <a:t>Members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 smtClean="0"/>
              <a:t>Aim </a:t>
            </a:r>
            <a:r>
              <a:rPr lang="en-GB" sz="1400" dirty="0"/>
              <a:t>within a list of specific </a:t>
            </a:r>
            <a:r>
              <a:rPr lang="en-GB" sz="1400" dirty="0" smtClean="0"/>
              <a:t>objectives 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 smtClean="0"/>
              <a:t>Activities financed by the membership fees</a:t>
            </a:r>
            <a:endParaRPr lang="en-GB" sz="1400" dirty="0"/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500" dirty="0" smtClean="0"/>
              <a:t>Membership fees are exempt from VAT (philanthropic object pursued)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500" dirty="0"/>
              <a:t>C</a:t>
            </a:r>
            <a:r>
              <a:rPr lang="en-GB" sz="1500" dirty="0" smtClean="0"/>
              <a:t>ommercial activities and activities with non-Member third parties are subject to VAT</a:t>
            </a:r>
          </a:p>
          <a:p>
            <a:pPr marL="914400" lvl="1" indent="-514350">
              <a:lnSpc>
                <a:spcPct val="80000"/>
              </a:lnSpc>
              <a:buFont typeface="Symbol" panose="05050102010706020507" pitchFamily="18" charset="2"/>
              <a:buChar char="®"/>
            </a:pPr>
            <a:r>
              <a:rPr lang="en-GB" sz="1500" dirty="0" smtClean="0"/>
              <a:t>Mixed VAT taxpayer</a:t>
            </a:r>
          </a:p>
          <a:p>
            <a:pPr marL="914400" lvl="1" indent="-514350">
              <a:lnSpc>
                <a:spcPct val="80000"/>
              </a:lnSpc>
              <a:buFont typeface="Symbol" panose="05050102010706020507" pitchFamily="18" charset="2"/>
              <a:buChar char="®"/>
            </a:pPr>
            <a:r>
              <a:rPr lang="en-GB" sz="1500" dirty="0" smtClean="0"/>
              <a:t>Agreement with the Belgian tax administration to be sought</a:t>
            </a:r>
            <a:r>
              <a:rPr lang="en-GB" sz="1500" dirty="0"/>
              <a:t>	</a:t>
            </a:r>
          </a:p>
          <a:p>
            <a:pPr marL="361950" indent="-361950">
              <a:lnSpc>
                <a:spcPct val="80000"/>
              </a:lnSpc>
              <a:buSzPct val="100000"/>
              <a:buFont typeface="+mj-lt"/>
              <a:buAutoNum type="arabicPeriod" startAt="6"/>
            </a:pPr>
            <a:r>
              <a:rPr lang="en-GB" sz="1800" dirty="0" smtClean="0"/>
              <a:t>Estimation </a:t>
            </a:r>
            <a:r>
              <a:rPr lang="en-GB" sz="1800" dirty="0"/>
              <a:t>of the taxes relating to the AISBL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500" dirty="0" smtClean="0"/>
              <a:t>Subject to a tax regime called “tax on legal entities” (</a:t>
            </a:r>
            <a:r>
              <a:rPr lang="en-GB" sz="1500" dirty="0" err="1" smtClean="0"/>
              <a:t>impôt</a:t>
            </a:r>
            <a:r>
              <a:rPr lang="en-GB" sz="1500" dirty="0" smtClean="0"/>
              <a:t> des </a:t>
            </a:r>
            <a:r>
              <a:rPr lang="en-GB" sz="1500" dirty="0" err="1" smtClean="0"/>
              <a:t>personnes</a:t>
            </a:r>
            <a:r>
              <a:rPr lang="en-GB" sz="1500" dirty="0" smtClean="0"/>
              <a:t> </a:t>
            </a:r>
            <a:r>
              <a:rPr lang="en-GB" sz="1500" dirty="0" err="1" smtClean="0"/>
              <a:t>morales</a:t>
            </a:r>
            <a:r>
              <a:rPr lang="en-GB" sz="1500" dirty="0" smtClean="0"/>
              <a:t>)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Taxation rate on dividends and interests is 30% 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sz="1500" dirty="0" smtClean="0"/>
              <a:t>If side business is carried out, 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subject to the tax on legal entities regime only if the business is </a:t>
            </a:r>
          </a:p>
          <a:p>
            <a:pPr marL="1714500" lvl="4" indent="0">
              <a:lnSpc>
                <a:spcPct val="80000"/>
              </a:lnSpc>
              <a:buNone/>
            </a:pPr>
            <a:r>
              <a:rPr lang="en-GB" sz="1400" dirty="0"/>
              <a:t>(</a:t>
            </a:r>
            <a:r>
              <a:rPr lang="en-GB" sz="1400" dirty="0" err="1"/>
              <a:t>i</a:t>
            </a:r>
            <a:r>
              <a:rPr lang="en-GB" sz="1400" dirty="0"/>
              <a:t>) </a:t>
            </a:r>
            <a:r>
              <a:rPr lang="en-GB" sz="1400" dirty="0" smtClean="0"/>
              <a:t> secondary </a:t>
            </a:r>
            <a:r>
              <a:rPr lang="en-GB" sz="1400" dirty="0"/>
              <a:t>business and necessary to the object of the AISBL and </a:t>
            </a:r>
          </a:p>
          <a:p>
            <a:pPr marL="1714500" lvl="4" indent="0">
              <a:lnSpc>
                <a:spcPct val="80000"/>
              </a:lnSpc>
              <a:buNone/>
            </a:pPr>
            <a:r>
              <a:rPr lang="en-GB" sz="1400" dirty="0"/>
              <a:t>(ii) not conducted through professional commercial methods; </a:t>
            </a:r>
          </a:p>
          <a:p>
            <a:pPr marL="1428750" lvl="3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/>
              <a:t>otherwise subject to standard corporation tax (33.99%)</a:t>
            </a:r>
          </a:p>
          <a:p>
            <a:pPr marL="1885950" lvl="4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400" dirty="0" smtClean="0"/>
              <a:t>Risk if </a:t>
            </a:r>
            <a:r>
              <a:rPr lang="en-GB" sz="1400" dirty="0"/>
              <a:t>information is shared with </a:t>
            </a:r>
            <a:r>
              <a:rPr lang="en-GB" sz="1400" dirty="0" smtClean="0"/>
              <a:t>any non-Member third </a:t>
            </a:r>
            <a:r>
              <a:rPr lang="en-GB" sz="1400" dirty="0"/>
              <a:t>party </a:t>
            </a:r>
            <a:r>
              <a:rPr lang="en-GB" sz="1400" dirty="0" smtClean="0"/>
              <a:t>such as beneficiaries </a:t>
            </a:r>
            <a:r>
              <a:rPr lang="en-GB" sz="1400" dirty="0"/>
              <a:t>of an externally-funded project </a:t>
            </a:r>
            <a:r>
              <a:rPr lang="en-GB" sz="1400" dirty="0" smtClean="0"/>
              <a:t>consortium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36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Report on KWM findings &amp; </a:t>
            </a:r>
            <a:r>
              <a:rPr lang="en-GB" dirty="0" smtClean="0"/>
              <a:t>recommendations</a:t>
            </a:r>
            <a:br>
              <a:rPr lang="en-GB" dirty="0" smtClean="0"/>
            </a:br>
            <a:r>
              <a:rPr lang="en-GB" dirty="0" smtClean="0"/>
              <a:t>Accounting expertise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/>
          </a:bodyPr>
          <a:lstStyle/>
          <a:p>
            <a:pPr marL="361950" indent="-361950">
              <a:lnSpc>
                <a:spcPct val="80000"/>
              </a:lnSpc>
              <a:buSzPct val="100000"/>
              <a:buFont typeface="+mj-lt"/>
              <a:buAutoNum type="arabicPeriod" startAt="8"/>
            </a:pPr>
            <a:r>
              <a:rPr lang="en-GB" sz="1800" dirty="0" smtClean="0"/>
              <a:t>Clarification </a:t>
            </a:r>
            <a:r>
              <a:rPr lang="en-GB" sz="1800" dirty="0"/>
              <a:t>of the criteria of shift from a small AISBL to a large </a:t>
            </a:r>
            <a:r>
              <a:rPr lang="en-GB" sz="1800" dirty="0" smtClean="0"/>
              <a:t>AISBL</a:t>
            </a:r>
          </a:p>
          <a:p>
            <a:pPr marL="914400" lvl="1" indent="-514350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GB" sz="1500" dirty="0" smtClean="0"/>
              <a:t>Large AISBL when 2 over the 3 following criteria are fulfilled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Having an average no. of 5 employees on an annual basis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Having a €312,500 annual revenue (excl. exceptional revenues and VAT)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Having an aggregate balance sheet of €1,249,500	</a:t>
            </a:r>
          </a:p>
          <a:p>
            <a:pPr marL="361950" indent="-361950">
              <a:lnSpc>
                <a:spcPct val="80000"/>
              </a:lnSpc>
              <a:buSzPct val="100000"/>
              <a:buFont typeface="+mj-lt"/>
              <a:buAutoNum type="arabicPeriod" startAt="8"/>
            </a:pPr>
            <a:r>
              <a:rPr lang="en-GB" sz="1800" dirty="0" smtClean="0"/>
              <a:t>Estimation </a:t>
            </a:r>
            <a:r>
              <a:rPr lang="en-GB" sz="1800" dirty="0"/>
              <a:t>of the subcontracted accounting services' costs (small </a:t>
            </a:r>
            <a:r>
              <a:rPr lang="en-GB" sz="1800" dirty="0" smtClean="0"/>
              <a:t>&amp; large </a:t>
            </a:r>
            <a:r>
              <a:rPr lang="en-GB" sz="1800" dirty="0"/>
              <a:t>AISBL</a:t>
            </a:r>
            <a:r>
              <a:rPr lang="en-GB" sz="1800" dirty="0" smtClean="0"/>
              <a:t>)</a:t>
            </a:r>
          </a:p>
          <a:p>
            <a:pPr marL="914400" lvl="1" indent="-514350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GB" sz="1500" dirty="0" smtClean="0"/>
              <a:t>Annual account costs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€</a:t>
            </a:r>
            <a:r>
              <a:rPr lang="en-GB" sz="1400" dirty="0" smtClean="0"/>
              <a:t>3,000/3,500 for a small AISBL (not compulsory)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€5,000/8,000 </a:t>
            </a:r>
            <a:r>
              <a:rPr lang="en-GB" sz="1400" dirty="0"/>
              <a:t>for a </a:t>
            </a:r>
            <a:r>
              <a:rPr lang="en-GB" sz="1400" dirty="0" smtClean="0"/>
              <a:t>large </a:t>
            </a:r>
            <a:r>
              <a:rPr lang="en-GB" sz="1400" dirty="0"/>
              <a:t>AISBL </a:t>
            </a:r>
            <a:r>
              <a:rPr lang="en-GB" sz="1400" dirty="0" smtClean="0"/>
              <a:t>(compulsory)</a:t>
            </a:r>
            <a:endParaRPr lang="en-GB" sz="1400" dirty="0"/>
          </a:p>
          <a:p>
            <a:pPr marL="914400" lvl="1" indent="-514350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GB" sz="1500" dirty="0" smtClean="0"/>
              <a:t>Corporate house-keeping costs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/>
              <a:t>€</a:t>
            </a:r>
            <a:r>
              <a:rPr lang="en-GB" sz="1400" dirty="0" smtClean="0"/>
              <a:t>3,000/5,000 (</a:t>
            </a:r>
            <a:r>
              <a:rPr lang="en-GB" sz="1400" dirty="0"/>
              <a:t>not compulsory</a:t>
            </a:r>
            <a:r>
              <a:rPr lang="en-GB" sz="1400" dirty="0" smtClean="0"/>
              <a:t>)</a:t>
            </a:r>
          </a:p>
          <a:p>
            <a:pPr marL="914400" lvl="1" indent="-514350">
              <a:lnSpc>
                <a:spcPct val="8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GB" sz="1500" dirty="0" smtClean="0"/>
              <a:t>Statutory auditor </a:t>
            </a:r>
            <a:r>
              <a:rPr lang="en-GB" sz="1500" dirty="0"/>
              <a:t>costs</a:t>
            </a:r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GB" sz="1400" dirty="0" smtClean="0"/>
              <a:t>€5,000/8,500 (compulsory for very large AISBL only)</a:t>
            </a:r>
            <a:endParaRPr lang="en-GB" sz="1400" dirty="0"/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1428750" lvl="3" indent="-171450">
              <a:lnSpc>
                <a:spcPct val="80000"/>
              </a:lnSpc>
              <a:buSzPct val="100000"/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36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-171400"/>
            <a:ext cx="8928992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IPR ownership issue </a:t>
            </a:r>
            <a:r>
              <a:rPr lang="en-GB" sz="2000" dirty="0" smtClean="0"/>
              <a:t>(Article 12.1 of the Internal Regulations)</a:t>
            </a:r>
            <a:endParaRPr lang="en-GB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29287"/>
              </p:ext>
            </p:extLst>
          </p:nvPr>
        </p:nvGraphicFramePr>
        <p:xfrm>
          <a:off x="107504" y="836712"/>
          <a:ext cx="8928000" cy="591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000"/>
                <a:gridCol w="2268000"/>
                <a:gridCol w="2772000"/>
                <a:gridCol w="2736000"/>
              </a:tblGrid>
              <a:tr h="1540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Potential Members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Option 1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As </a:t>
                      </a:r>
                      <a:r>
                        <a:rPr lang="de-DE" sz="1400" dirty="0" err="1">
                          <a:effectLst/>
                        </a:rPr>
                        <a:t>suggested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during</a:t>
                      </a:r>
                      <a:r>
                        <a:rPr lang="de-DE" sz="1400" dirty="0">
                          <a:effectLst/>
                        </a:rPr>
                        <a:t> Meeting 10</a:t>
                      </a:r>
                      <a:r>
                        <a:rPr lang="de-DE" sz="1400" dirty="0" smtClean="0">
                          <a:effectLst/>
                        </a:rPr>
                        <a:t>: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de-DE" sz="1400" dirty="0" smtClean="0">
                          <a:effectLst/>
                        </a:rPr>
                        <a:t>„</a:t>
                      </a:r>
                      <a:r>
                        <a:rPr lang="de-DE" sz="1400" dirty="0" err="1">
                          <a:effectLst/>
                        </a:rPr>
                        <a:t>ownership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shall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jointly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shared</a:t>
                      </a:r>
                      <a:r>
                        <a:rPr lang="de-DE" sz="1400" dirty="0">
                          <a:effectLst/>
                        </a:rPr>
                        <a:t> in </a:t>
                      </a:r>
                      <a:r>
                        <a:rPr lang="de-DE" sz="1400" dirty="0" err="1">
                          <a:effectLst/>
                        </a:rPr>
                        <a:t>proportion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to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discussed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by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participants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of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Project“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Option 2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As </a:t>
                      </a:r>
                      <a:r>
                        <a:rPr lang="de-DE" sz="1400" dirty="0" err="1">
                          <a:effectLst/>
                        </a:rPr>
                        <a:t>suggested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by</a:t>
                      </a:r>
                      <a:r>
                        <a:rPr lang="de-DE" sz="1400" dirty="0">
                          <a:effectLst/>
                        </a:rPr>
                        <a:t> CNRS after Meeting 10</a:t>
                      </a:r>
                      <a:r>
                        <a:rPr lang="de-DE" sz="1400" dirty="0" smtClean="0">
                          <a:effectLst/>
                        </a:rPr>
                        <a:t>: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de-DE" sz="1400" dirty="0" smtClean="0">
                          <a:effectLst/>
                        </a:rPr>
                        <a:t>„</a:t>
                      </a:r>
                      <a:r>
                        <a:rPr lang="de-DE" sz="1400" dirty="0" err="1">
                          <a:effectLst/>
                        </a:rPr>
                        <a:t>ownership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shall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jointly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owned</a:t>
                      </a:r>
                      <a:r>
                        <a:rPr lang="de-DE" sz="1400" dirty="0">
                          <a:effectLst/>
                        </a:rPr>
                        <a:t> in </a:t>
                      </a:r>
                      <a:r>
                        <a:rPr lang="de-DE" sz="1400" dirty="0" err="1">
                          <a:effectLst/>
                        </a:rPr>
                        <a:t>shares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according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to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intellectual</a:t>
                      </a:r>
                      <a:r>
                        <a:rPr lang="de-DE" sz="1400" dirty="0">
                          <a:effectLst/>
                        </a:rPr>
                        <a:t>, material </a:t>
                      </a:r>
                      <a:r>
                        <a:rPr lang="de-DE" sz="1400" dirty="0" err="1">
                          <a:effectLst/>
                        </a:rPr>
                        <a:t>and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financial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contributions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of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institutions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involved</a:t>
                      </a:r>
                      <a:r>
                        <a:rPr lang="de-DE" sz="1400" dirty="0">
                          <a:effectLst/>
                        </a:rPr>
                        <a:t>“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Option 3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As </a:t>
                      </a:r>
                      <a:r>
                        <a:rPr lang="de-DE" sz="1400" dirty="0" err="1">
                          <a:effectLst/>
                        </a:rPr>
                        <a:t>suggested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by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EUFAR Office</a:t>
                      </a:r>
                      <a:r>
                        <a:rPr lang="de-DE" sz="1400" dirty="0" smtClean="0">
                          <a:effectLst/>
                        </a:rPr>
                        <a:t>: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de-DE" sz="1400" dirty="0" smtClean="0">
                          <a:effectLst/>
                        </a:rPr>
                        <a:t>„</a:t>
                      </a:r>
                      <a:r>
                        <a:rPr lang="de-DE" sz="1400" dirty="0" err="1">
                          <a:effectLst/>
                        </a:rPr>
                        <a:t>ownership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shall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jointly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owned</a:t>
                      </a:r>
                      <a:r>
                        <a:rPr lang="de-DE" sz="1400" dirty="0">
                          <a:effectLst/>
                        </a:rPr>
                        <a:t> in </a:t>
                      </a:r>
                      <a:r>
                        <a:rPr lang="de-DE" sz="1400" dirty="0" err="1">
                          <a:effectLst/>
                        </a:rPr>
                        <a:t>shares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according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to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intellectual</a:t>
                      </a:r>
                      <a:r>
                        <a:rPr lang="de-DE" sz="1400" dirty="0">
                          <a:effectLst/>
                        </a:rPr>
                        <a:t>, material </a:t>
                      </a:r>
                      <a:r>
                        <a:rPr lang="de-DE" sz="1400" dirty="0" err="1">
                          <a:effectLst/>
                        </a:rPr>
                        <a:t>and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financial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contributions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of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institutions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involved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and</a:t>
                      </a:r>
                      <a:r>
                        <a:rPr lang="de-DE" sz="1400" dirty="0">
                          <a:effectLst/>
                        </a:rPr>
                        <a:t> in </a:t>
                      </a:r>
                      <a:r>
                        <a:rPr lang="de-DE" sz="1400" dirty="0" err="1">
                          <a:effectLst/>
                        </a:rPr>
                        <a:t>proportion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to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discussed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by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participants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of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the</a:t>
                      </a:r>
                      <a:r>
                        <a:rPr lang="de-DE" sz="1400" dirty="0">
                          <a:effectLst/>
                        </a:rPr>
                        <a:t> Project“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CNR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sym typeface="Wingdings 2"/>
                        </a:rPr>
                        <a:t>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CNRS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sym typeface="Wingdings 2"/>
                        </a:rPr>
                        <a:t>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CzechGlobe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743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DLR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sym typeface="Wingdings 2"/>
                        </a:rPr>
                        <a:t>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assuming that </a:t>
                      </a:r>
                      <a:r>
                        <a:rPr lang="en-GB" sz="1400" dirty="0" smtClean="0">
                          <a:effectLst/>
                        </a:rPr>
                        <a:t>“institutions </a:t>
                      </a:r>
                      <a:r>
                        <a:rPr lang="en-GB" sz="1400" dirty="0">
                          <a:effectLst/>
                        </a:rPr>
                        <a:t>involved” </a:t>
                      </a:r>
                      <a:r>
                        <a:rPr lang="en-GB" sz="1400" dirty="0" smtClean="0">
                          <a:effectLst/>
                        </a:rPr>
                        <a:t>are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 understood as “institutions </a:t>
                      </a:r>
                      <a:r>
                        <a:rPr lang="en-GB" sz="1400" dirty="0">
                          <a:effectLst/>
                        </a:rPr>
                        <a:t>involved in the </a:t>
                      </a:r>
                      <a:r>
                        <a:rPr lang="en-GB" sz="1400" dirty="0" smtClean="0">
                          <a:effectLst/>
                        </a:rPr>
                        <a:t>invention”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FUB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INTA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Météo-France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sym typeface="Wingdings 2"/>
                        </a:rPr>
                        <a:t>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862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Met Office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sym typeface="Wingdings 2"/>
                        </a:rPr>
                        <a:t>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none </a:t>
                      </a:r>
                      <a:r>
                        <a:rPr lang="en-GB" sz="1400" dirty="0">
                          <a:effectLst/>
                        </a:rPr>
                        <a:t>of the IPR solutions really ideal as shared ownership often presents </a:t>
                      </a:r>
                      <a:r>
                        <a:rPr lang="en-GB" sz="1400" dirty="0" smtClean="0">
                          <a:effectLst/>
                        </a:rPr>
                        <a:t>problems; preference </a:t>
                      </a:r>
                      <a:r>
                        <a:rPr lang="en-GB" sz="1400" dirty="0">
                          <a:effectLst/>
                        </a:rPr>
                        <a:t>for Option </a:t>
                      </a:r>
                      <a:r>
                        <a:rPr lang="en-GB" sz="1400" dirty="0" smtClean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ONERA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  <a:sym typeface="Wingdings 2"/>
                        </a:rPr>
                        <a:t></a:t>
                      </a:r>
                      <a:endParaRPr lang="en-GB" sz="11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TAU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</a:tr>
              <a:tr h="129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UWAR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50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VITO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sym typeface="Wingdings 2"/>
                        </a:rPr>
                        <a:t>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Amendment and validation of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Statutes </a:t>
            </a:r>
            <a:r>
              <a:rPr lang="en-GB" dirty="0"/>
              <a:t>&amp; Internal Regulations (Final version)</a:t>
            </a:r>
            <a:br>
              <a:rPr lang="en-GB" dirty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Final version will include</a:t>
            </a:r>
          </a:p>
          <a:p>
            <a:pPr lvl="1"/>
            <a:r>
              <a:rPr lang="en-GB" sz="2400" dirty="0" smtClean="0"/>
              <a:t>KWM changes + IPR ownership option retained</a:t>
            </a:r>
          </a:p>
          <a:p>
            <a:pPr lvl="1"/>
            <a:r>
              <a:rPr lang="en-GB" sz="2400" dirty="0" smtClean="0"/>
              <a:t>Changes related to Members’ legal description (to be internally validated)</a:t>
            </a:r>
          </a:p>
          <a:p>
            <a:pPr lvl="1"/>
            <a:r>
              <a:rPr lang="en-GB" sz="2400" dirty="0" smtClean="0"/>
              <a:t>Any other minor changes, if any</a:t>
            </a:r>
          </a:p>
          <a:p>
            <a:r>
              <a:rPr lang="en-GB" sz="2800" dirty="0" smtClean="0"/>
              <a:t>Final version to be completed asap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67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4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4626816" y="3602492"/>
            <a:ext cx="1" cy="28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340203" y="3602492"/>
            <a:ext cx="1" cy="2880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/>
              <a:t>Financial </a:t>
            </a:r>
            <a:r>
              <a:rPr lang="en-GB" dirty="0" smtClean="0"/>
              <a:t>Plan: Membership fees (€)</a:t>
            </a:r>
            <a:endParaRPr lang="en-GB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775727"/>
              </p:ext>
            </p:extLst>
          </p:nvPr>
        </p:nvGraphicFramePr>
        <p:xfrm>
          <a:off x="539552" y="1124744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Number of Members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Small</a:t>
                      </a:r>
                      <a:r>
                        <a:rPr lang="en-GB" baseline="0" dirty="0" smtClean="0"/>
                        <a:t> AISBL </a:t>
                      </a:r>
                    </a:p>
                    <a:p>
                      <a:r>
                        <a:rPr lang="en-GB" baseline="0" dirty="0" smtClean="0"/>
                        <a:t>(without external funding)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Large AISBL </a:t>
                      </a:r>
                    </a:p>
                    <a:p>
                      <a:r>
                        <a:rPr lang="en-GB" dirty="0" smtClean="0"/>
                        <a:t>(with external funding)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8,600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13</a:t>
                      </a:r>
                      <a:r>
                        <a:rPr lang="en-GB" baseline="0" dirty="0" smtClean="0"/>
                        <a:t>,100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4,300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6,600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2,900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4,400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2,200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3,300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1,800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2,700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737983" y="3866272"/>
            <a:ext cx="324036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Charging fees 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(subject to VAT) to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non-Member beneficiaries (fixed or in proportion to their budget) might reduce the Membership fees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67587" y="3866272"/>
            <a:ext cx="228453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SzPct val="112000"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Reducing the dissemination costs (€10k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) might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slightly reduce the Membership fees</a:t>
            </a:r>
          </a:p>
        </p:txBody>
      </p:sp>
    </p:spTree>
    <p:extLst>
      <p:ext uri="{BB962C8B-B14F-4D97-AF65-F5344CB8AC3E}">
        <p14:creationId xmlns:p14="http://schemas.microsoft.com/office/powerpoint/2010/main" val="31089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Seat allocation and proxy designation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37500"/>
              </p:ext>
            </p:extLst>
          </p:nvPr>
        </p:nvGraphicFramePr>
        <p:xfrm>
          <a:off x="179512" y="1196752"/>
          <a:ext cx="8676000" cy="4785360"/>
        </p:xfrm>
        <a:graphic>
          <a:graphicData uri="http://schemas.openxmlformats.org/drawingml/2006/table">
            <a:tbl>
              <a:tblPr firstRow="1" firstCol="1" bandRow="1"/>
              <a:tblGrid>
                <a:gridCol w="1332000"/>
                <a:gridCol w="1332000"/>
                <a:gridCol w="1152000"/>
                <a:gridCol w="1152000"/>
                <a:gridCol w="1260000"/>
                <a:gridCol w="1224000"/>
                <a:gridCol w="1224000"/>
              </a:tblGrid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Country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Members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General Assembly rep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Executive Board </a:t>
                      </a:r>
                      <a:endParaRPr lang="en-GB" sz="1600" b="1" dirty="0" smtClean="0">
                        <a:solidFill>
                          <a:srgbClr val="FFFFFF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rep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Treasurer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Proxy</a:t>
                      </a:r>
                      <a:r>
                        <a:rPr lang="en-GB" sz="1600" b="1" baseline="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en-GB" sz="1200" b="1" baseline="0" dirty="0" smtClean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mandated to represent all Members when depositing the Statutes</a:t>
                      </a:r>
                      <a:endParaRPr lang="en-GB" sz="16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Executive Secretary</a:t>
                      </a:r>
                      <a:endParaRPr lang="en-GB" sz="20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Belgium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VITO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Steven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Krekels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Steven </a:t>
                      </a: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Krekels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err="1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Élisabeth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+mn-cs"/>
                        </a:rPr>
                        <a:t>Gérard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Czech Republic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CzechGlobe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France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CNRS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Gérard </a:t>
                      </a:r>
                      <a:r>
                        <a:rPr lang="en-GB" sz="1400" dirty="0" err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Ancellet</a:t>
                      </a: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(tbc)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Paola 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Formenti</a:t>
                      </a: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(tbc by ONERA)</a:t>
                      </a: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Météo-France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Philippe 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Bougeault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Élisabeth 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Gérard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ONERA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Germany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DLR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FUB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Israel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TAU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Italy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CNR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Poland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UWAR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Spain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INTA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UK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Met Office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Clare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Lee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Phil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Brown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job description internally circulated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Élisabeth 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Gérard</a:t>
                      </a:r>
                      <a:endParaRPr lang="en-GB" sz="18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n-GB" sz="3200" dirty="0"/>
              <a:t>Granted authorities for setting up </a:t>
            </a:r>
            <a:r>
              <a:rPr lang="en-GB" sz="3200" dirty="0" smtClean="0"/>
              <a:t>the AIBSL</a:t>
            </a:r>
            <a:endParaRPr lang="en-GB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176464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Authority granted to a rep (proxy) who will act for all Members when setting up the AISBL for the following purposes:</a:t>
            </a:r>
          </a:p>
          <a:p>
            <a:pPr lvl="1"/>
            <a:r>
              <a:rPr lang="en-GB" sz="2000" dirty="0" smtClean="0"/>
              <a:t>Representation</a:t>
            </a:r>
          </a:p>
          <a:p>
            <a:pPr lvl="2"/>
            <a:r>
              <a:rPr lang="en-GB" sz="1600" dirty="0"/>
              <a:t>Purpose and scope of </a:t>
            </a:r>
            <a:r>
              <a:rPr lang="en-GB" sz="1600" dirty="0" smtClean="0"/>
              <a:t>activities (Article 3 of the Statutes)</a:t>
            </a:r>
          </a:p>
          <a:p>
            <a:pPr lvl="2"/>
            <a:r>
              <a:rPr lang="en-GB" sz="1600" dirty="0" smtClean="0"/>
              <a:t>Role of the EB (Article 15.1.1 </a:t>
            </a:r>
            <a:r>
              <a:rPr lang="en-GB" sz="1600" dirty="0"/>
              <a:t>of the Statutes</a:t>
            </a:r>
            <a:r>
              <a:rPr lang="en-GB" sz="1600" dirty="0" smtClean="0"/>
              <a:t>)</a:t>
            </a:r>
          </a:p>
          <a:p>
            <a:pPr lvl="2"/>
            <a:r>
              <a:rPr lang="en-GB" sz="1600" dirty="0"/>
              <a:t>Representation of the </a:t>
            </a:r>
            <a:r>
              <a:rPr lang="en-GB" sz="1600" dirty="0" smtClean="0"/>
              <a:t>Association (Article 20.1 </a:t>
            </a:r>
            <a:r>
              <a:rPr lang="en-GB" sz="1600" dirty="0"/>
              <a:t>of the Statutes</a:t>
            </a:r>
            <a:r>
              <a:rPr lang="en-GB" sz="1600" dirty="0" smtClean="0"/>
              <a:t>)</a:t>
            </a:r>
          </a:p>
          <a:p>
            <a:pPr lvl="1"/>
            <a:r>
              <a:rPr lang="en-GB" sz="2000" dirty="0" smtClean="0"/>
              <a:t>Appointment of the EB members</a:t>
            </a:r>
          </a:p>
          <a:p>
            <a:pPr lvl="1"/>
            <a:r>
              <a:rPr lang="en-GB" sz="2000" dirty="0" smtClean="0"/>
              <a:t>Payment of the associated expenses</a:t>
            </a:r>
          </a:p>
          <a:p>
            <a:pPr lvl="1"/>
            <a:r>
              <a:rPr lang="en-GB" sz="2000" dirty="0" smtClean="0"/>
              <a:t>Signature of all acts, records, documents</a:t>
            </a:r>
          </a:p>
          <a:p>
            <a:r>
              <a:rPr lang="en-GB" sz="2400" dirty="0"/>
              <a:t>Authority to be granted to the law </a:t>
            </a:r>
            <a:r>
              <a:rPr lang="en-GB" sz="2400" dirty="0" smtClean="0"/>
              <a:t>firm by the proxy</a:t>
            </a: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Principle approved by KWM</a:t>
            </a:r>
          </a:p>
          <a:p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Need for a deputy ?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of a bank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/>
          <a:lstStyle/>
          <a:p>
            <a:r>
              <a:rPr lang="en-GB" dirty="0" smtClean="0"/>
              <a:t>Bank survey 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onducted in 2015 by the Met Office for </a:t>
            </a:r>
            <a:r>
              <a:rPr lang="en-GB" dirty="0" err="1" smtClean="0"/>
              <a:t>OpenWIS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Needs to be updated (Met Office or VITO or …?)</a:t>
            </a:r>
          </a:p>
          <a:p>
            <a:r>
              <a:rPr lang="en-GB" dirty="0" smtClean="0"/>
              <a:t>Opening of a bank account</a:t>
            </a:r>
          </a:p>
          <a:p>
            <a:pPr lvl="1"/>
            <a:r>
              <a:rPr lang="en-GB" dirty="0" smtClean="0"/>
              <a:t>Can be made after the deposit as the notary fees are included in the subcontracting costs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-315416"/>
            <a:ext cx="843528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smtClean="0"/>
              <a:t>Bank options</a:t>
            </a:r>
            <a:endParaRPr lang="en-GB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965912"/>
              </p:ext>
            </p:extLst>
          </p:nvPr>
        </p:nvGraphicFramePr>
        <p:xfrm>
          <a:off x="67395" y="462528"/>
          <a:ext cx="8995882" cy="6350848"/>
        </p:xfrm>
        <a:graphic>
          <a:graphicData uri="http://schemas.openxmlformats.org/drawingml/2006/table">
            <a:tbl>
              <a:tblPr/>
              <a:tblGrid>
                <a:gridCol w="540000"/>
                <a:gridCol w="720000"/>
                <a:gridCol w="1476000"/>
                <a:gridCol w="490149"/>
                <a:gridCol w="815044"/>
                <a:gridCol w="1385470"/>
                <a:gridCol w="1334857"/>
                <a:gridCol w="1190362"/>
                <a:gridCol w="1044000"/>
              </a:tblGrid>
              <a:tr h="209380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GB" sz="1200" b="1" i="1" u="none" strike="noStrike" dirty="0">
                          <a:solidFill>
                            <a:srgbClr val="376092"/>
                          </a:solidFill>
                          <a:effectLst/>
                          <a:latin typeface="Arial"/>
                        </a:rPr>
                        <a:t>Bank survey conducted by </a:t>
                      </a:r>
                      <a:r>
                        <a:rPr lang="en-GB" sz="1200" b="1" i="1" u="none" strike="noStrike" dirty="0" err="1">
                          <a:solidFill>
                            <a:srgbClr val="376092"/>
                          </a:solidFill>
                          <a:effectLst/>
                          <a:latin typeface="Arial"/>
                        </a:rPr>
                        <a:t>OpenWIS</a:t>
                      </a:r>
                      <a:r>
                        <a:rPr lang="en-GB" sz="1200" b="1" i="1" u="none" strike="noStrike" dirty="0">
                          <a:solidFill>
                            <a:srgbClr val="376092"/>
                          </a:solidFill>
                          <a:effectLst/>
                          <a:latin typeface="Arial"/>
                        </a:rPr>
                        <a:t> prior to the constitution of the </a:t>
                      </a:r>
                      <a:r>
                        <a:rPr lang="en-GB" sz="1200" b="1" i="1" u="none" strike="noStrike" dirty="0" err="1">
                          <a:solidFill>
                            <a:srgbClr val="376092"/>
                          </a:solidFill>
                          <a:effectLst/>
                          <a:latin typeface="Arial"/>
                        </a:rPr>
                        <a:t>OpenWIS</a:t>
                      </a:r>
                      <a:r>
                        <a:rPr lang="en-GB" sz="1200" b="1" i="1" u="none" strike="noStrike" dirty="0">
                          <a:solidFill>
                            <a:srgbClr val="376092"/>
                          </a:solidFill>
                          <a:effectLst/>
                          <a:latin typeface="Arial"/>
                        </a:rPr>
                        <a:t> AISBL (provided by Michael Robbins, Met </a:t>
                      </a:r>
                      <a:r>
                        <a:rPr lang="en-GB" sz="1200" b="1" i="1" u="none" strike="noStrike" dirty="0" smtClean="0">
                          <a:solidFill>
                            <a:srgbClr val="376092"/>
                          </a:solidFill>
                          <a:effectLst/>
                          <a:latin typeface="Arial"/>
                        </a:rPr>
                        <a:t>Office) – Suitable Banks/Accounts only                                                                                             </a:t>
                      </a:r>
                      <a:r>
                        <a:rPr lang="en-GB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ANY CHANGES SINCE 2015?</a:t>
                      </a:r>
                      <a:endParaRPr lang="en-GB" sz="1200" b="1" i="1" u="none" strike="noStrike" dirty="0">
                        <a:solidFill>
                          <a:srgbClr val="37609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D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274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40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Account Name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Features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Cost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Online?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  <a:endParaRPr lang="en-GB" sz="1200" b="0" i="1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Belgian TVA = 21%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Savings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Application Method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Recommended?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41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Belfius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 err="1">
                          <a:effectLst/>
                          <a:latin typeface="Arial"/>
                        </a:rPr>
                        <a:t>Belfius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Business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Pack 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Plus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Business current account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 bank card (2nd free)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 credit card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Online &amp; Mobile Banking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Savings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€70 plus TVA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Yes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– included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plus TVA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Savings account is an additional free opt-in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Yes free accounts available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Forms and in bank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verification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</a:tr>
              <a:tr h="365073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Belfius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 err="1">
                          <a:effectLst/>
                          <a:latin typeface="Arial"/>
                        </a:rPr>
                        <a:t>Belfius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Business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Pack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Business current account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 bank card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Online &amp; Mobile Banking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Savings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€29 plus TVA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Yes -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included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plus TVA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Savings account is an additional free opt-in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 free accounts available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- full facility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7F3"/>
                    </a:solidFill>
                  </a:tcPr>
                </a:tc>
              </a:tr>
              <a:tr h="108000">
                <a:tc>
                  <a:txBody>
                    <a:bodyPr/>
                    <a:lstStyle/>
                    <a:p>
                      <a:pPr algn="l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804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 err="1" smtClean="0">
                          <a:effectLst/>
                          <a:latin typeface="Arial"/>
                        </a:rPr>
                        <a:t>Compte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Business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Compact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 account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2 bank cards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online access for 2 users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not available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 - limited to two users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Online account is only for 2 users - limiting if additional cover needed.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 - available for free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No detail on application process included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online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/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/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Enquiries of bank did not provide the required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information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</a:tr>
              <a:tr h="15240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 err="1" smtClean="0">
                          <a:effectLst/>
                          <a:latin typeface="Arial"/>
                        </a:rPr>
                        <a:t>Compte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err="1" smtClean="0">
                          <a:effectLst/>
                          <a:latin typeface="Arial"/>
                        </a:rPr>
                        <a:t>Busines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err="1" smtClean="0">
                          <a:effectLst/>
                          <a:latin typeface="Arial"/>
                        </a:rPr>
                        <a:t>Confort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 account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2 bank cards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 credit card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online access for unlimited users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not available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 - unlimited users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Yes - available for free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</a:tr>
              <a:tr h="3158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F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9057">
                <a:tc>
                  <a:txBody>
                    <a:bodyPr/>
                    <a:lstStyle/>
                    <a:p>
                      <a:pPr algn="l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877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ING 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Corporate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Plus 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Account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Unlimited online transactions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Multi-currency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Free interest bearing linked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€70 + €10 plus TVA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Costs exc. TVA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Can add a business credit card linked directly to the account for €20 per year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 - free link to savings account to earn interest on excess funds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Called Payment Account, no management fees, quarterly interest paid at 70% of EURIBOR, funds always available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4 step online process: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1. Enter details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2. Dowload documents &amp; sign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3. Signed documents need to be delivered in person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4. Receive confirmation by email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- full facility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FD7"/>
                    </a:solidFill>
                  </a:tcPr>
                </a:tc>
              </a:tr>
              <a:tr h="59057">
                <a:tc>
                  <a:txBody>
                    <a:bodyPr/>
                    <a:lstStyle/>
                    <a:p>
                      <a:pPr algn="l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8877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Business Convenience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Unlimited manual and electronic transactions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2 x bank cards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Mastercard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Online access for unlimited users</a:t>
                      </a:r>
                      <a:br>
                        <a:rPr lang="en-GB" sz="800" b="0" i="0" u="none" strike="noStrike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Mobile banking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€131.58  plus TVA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Yes; multiple users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Focus is on having card access also; rather than perhaps just the association's need for an online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Online however all documentation (e.g. Cards &amp; digital login details) will be delivered to bank branch - could be inconvenient due to remote management of the association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</a:tr>
              <a:tr h="456341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KBC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Business 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Compact 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Account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Unlimited transactions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2 x bank accounts</a:t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Online subscription for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2</a:t>
                      </a:r>
                      <a:r>
                        <a:rPr lang="en-GB" sz="800" b="0" i="0" u="none" strike="noStrike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users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/>
                      </a:r>
                      <a:br>
                        <a:rPr lang="en-GB" sz="800" b="0" i="0" u="none" strike="noStrike" dirty="0">
                          <a:effectLst/>
                          <a:latin typeface="Arial"/>
                        </a:rPr>
                      </a:b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Mobile banking access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€45 plus TVA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2 user online access only - cannot be increased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B4FF"/>
                    </a:solidFill>
                  </a:tcPr>
                </a:tc>
              </a:tr>
              <a:tr h="59057">
                <a:tc>
                  <a:txBody>
                    <a:bodyPr/>
                    <a:lstStyle/>
                    <a:p>
                      <a:pPr algn="l" fontAlgn="t"/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341">
                <a:tc>
                  <a:txBody>
                    <a:bodyPr/>
                    <a:lstStyle/>
                    <a:p>
                      <a:pPr algn="l" fontAlgn="t"/>
                      <a:r>
                        <a:rPr lang="en-GB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Triodos</a:t>
                      </a:r>
                      <a:endParaRPr lang="en-GB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 err="1">
                          <a:effectLst/>
                          <a:latin typeface="Arial"/>
                        </a:rPr>
                        <a:t>Triodos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endParaRPr lang="en-GB" sz="800" b="0" i="0" u="none" strike="noStrike" dirty="0" smtClean="0"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Internet 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Banking </a:t>
                      </a:r>
                    </a:p>
                    <a:p>
                      <a:pPr algn="l" fontAlgn="t"/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Business</a:t>
                      </a:r>
                      <a:endParaRPr lang="en-GB" sz="8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Wholly online management of the account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€ 0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Yes; one </a:t>
                      </a:r>
                      <a:r>
                        <a:rPr lang="en-GB" sz="800" b="0" i="0" u="none" strike="noStrike" dirty="0" err="1">
                          <a:effectLst/>
                          <a:latin typeface="Arial"/>
                        </a:rPr>
                        <a:t>digipass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GB" sz="800" b="0" i="0" u="none" strike="noStrike" dirty="0" smtClean="0">
                          <a:effectLst/>
                          <a:latin typeface="Arial"/>
                        </a:rPr>
                        <a:t>incl., additional </a:t>
                      </a:r>
                      <a:r>
                        <a:rPr lang="en-GB" sz="800" b="0" i="0" u="none" strike="noStrike" dirty="0" err="1">
                          <a:effectLst/>
                          <a:latin typeface="Arial"/>
                        </a:rPr>
                        <a:t>digipasses</a:t>
                      </a:r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 charged at €25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Meets immediate needs; no option for card payments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Yes account seems to be freely available and managed through internet banking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 step online process that can be completed online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YES - electronic payments only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1265" y="3573016"/>
            <a:ext cx="9072000" cy="1152000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42290"/>
              </p:ext>
            </p:extLst>
          </p:nvPr>
        </p:nvGraphicFramePr>
        <p:xfrm>
          <a:off x="63797" y="468510"/>
          <a:ext cx="9000000" cy="365760"/>
        </p:xfrm>
        <a:graphic>
          <a:graphicData uri="http://schemas.openxmlformats.org/drawingml/2006/table">
            <a:tbl>
              <a:tblPr/>
              <a:tblGrid>
                <a:gridCol w="9000000"/>
              </a:tblGrid>
              <a:tr h="36000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9050" cmpd="sng">
                      <a:solidFill>
                        <a:schemeClr val="tx1"/>
                      </a:solidFill>
                      <a:prstDash val="solid"/>
                    </a:lnL>
                    <a:lnR w="19050" cmpd="sng">
                      <a:solidFill>
                        <a:schemeClr val="tx1"/>
                      </a:solidFill>
                      <a:prstDash val="solid"/>
                    </a:lnR>
                    <a:lnT w="19050" cmpd="sng">
                      <a:solidFill>
                        <a:schemeClr val="tx1"/>
                      </a:solidFill>
                      <a:prstDash val="solid"/>
                    </a:lnT>
                    <a:lnB w="1905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-36513" y="4334548"/>
            <a:ext cx="116447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OpenWIS</a:t>
            </a:r>
            <a:endParaRPr lang="en-GB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5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Deposit of the Statutes: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List of documents requested (source KWM)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Each </a:t>
            </a:r>
            <a:r>
              <a:rPr lang="en-GB" dirty="0"/>
              <a:t>founder must issue a personal proxy; </a:t>
            </a:r>
            <a:r>
              <a:rPr lang="en-GB" dirty="0" smtClean="0"/>
              <a:t>the </a:t>
            </a:r>
            <a:r>
              <a:rPr lang="en-GB" dirty="0"/>
              <a:t>proxies do not have to be signed before a notary office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name and details of each party acting on behalf of the founders:                </a:t>
            </a:r>
          </a:p>
          <a:p>
            <a:pPr lvl="1"/>
            <a:r>
              <a:rPr lang="en-GB" dirty="0" smtClean="0"/>
              <a:t>if </a:t>
            </a:r>
            <a:r>
              <a:rPr lang="en-GB" dirty="0"/>
              <a:t>a private individual: copy of his/her ID and private address; extract of the decision appointing the person as a representative</a:t>
            </a:r>
            <a:r>
              <a:rPr lang="en-GB" dirty="0" smtClean="0"/>
              <a:t>;</a:t>
            </a:r>
            <a:endParaRPr lang="en-GB" dirty="0"/>
          </a:p>
          <a:p>
            <a:pPr lvl="1"/>
            <a:r>
              <a:rPr lang="en-GB" dirty="0" smtClean="0"/>
              <a:t>if </a:t>
            </a:r>
            <a:r>
              <a:rPr lang="en-GB" dirty="0"/>
              <a:t>a corporate body: extract from the companies house or commercial court register confirming the name and the registered office of the founders; extract of the decision appointing the corporate body as a representative; all information on the private individual who is ultimately acting on behalf of the “corporate body” representing the founder (i.e. same information as the one described for a private individual representative</a:t>
            </a:r>
            <a:r>
              <a:rPr lang="en-GB" dirty="0" smtClean="0"/>
              <a:t>);</a:t>
            </a:r>
            <a:endParaRPr lang="en-GB" dirty="0"/>
          </a:p>
          <a:p>
            <a:r>
              <a:rPr lang="en-GB" dirty="0" smtClean="0"/>
              <a:t>An </a:t>
            </a:r>
            <a:r>
              <a:rPr lang="en-GB" dirty="0"/>
              <a:t>extract from the companies house or commercial court register confirming the name and the registered office of the founders</a:t>
            </a:r>
            <a:r>
              <a:rPr lang="en-GB" dirty="0" smtClean="0"/>
              <a:t>;</a:t>
            </a:r>
            <a:endParaRPr lang="en-GB" dirty="0"/>
          </a:p>
          <a:p>
            <a:r>
              <a:rPr lang="en-GB" dirty="0" smtClean="0"/>
              <a:t>Name </a:t>
            </a:r>
            <a:r>
              <a:rPr lang="en-GB" dirty="0"/>
              <a:t>and details of the directors 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 smtClean="0"/>
              <a:t>if </a:t>
            </a:r>
            <a:r>
              <a:rPr lang="en-GB" dirty="0"/>
              <a:t>private individual: copy of his/her ID and private address; proof of residence (which cannot be older than 3months</a:t>
            </a:r>
            <a:r>
              <a:rPr lang="en-GB" dirty="0" smtClean="0"/>
              <a:t>);</a:t>
            </a:r>
          </a:p>
          <a:p>
            <a:pPr lvl="1"/>
            <a:r>
              <a:rPr lang="en-GB" dirty="0" smtClean="0"/>
              <a:t>if </a:t>
            </a:r>
            <a:r>
              <a:rPr lang="en-GB" dirty="0"/>
              <a:t>a corporate body: extract from the companies house or commercial court register confirming the name and the registered office of the corporate body; extract of the decision </a:t>
            </a:r>
            <a:r>
              <a:rPr lang="en-GB" dirty="0" smtClean="0"/>
              <a:t>appointing </a:t>
            </a:r>
            <a:r>
              <a:rPr lang="en-GB" dirty="0"/>
              <a:t>its representative; all information on the private individual who is ultimately acting on behalf of the “corporate body” representing the </a:t>
            </a:r>
            <a:r>
              <a:rPr lang="en-GB" dirty="0" smtClean="0"/>
              <a:t>founder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8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34"/>
          <p:cNvCxnSpPr/>
          <p:nvPr/>
        </p:nvCxnSpPr>
        <p:spPr>
          <a:xfrm>
            <a:off x="3275856" y="3142173"/>
            <a:ext cx="18768" cy="13669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Deposit of the Statutes: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4" name="Flèche vers le bas 3"/>
          <p:cNvSpPr/>
          <p:nvPr/>
        </p:nvSpPr>
        <p:spPr>
          <a:xfrm>
            <a:off x="526100" y="1700808"/>
            <a:ext cx="81009" cy="357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23528" y="2564904"/>
            <a:ext cx="84969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566605" y="2398792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0" y="206084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18 May 2017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355976" y="2398792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139952" y="2051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Sept 2017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44208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Deed-day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24329" y="2060848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March 2018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8388424" y="242088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297122" y="2947663"/>
            <a:ext cx="3600400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699792" y="20553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Deposit-day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83968" y="3007985"/>
            <a:ext cx="149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3 to 6 months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6948264" y="2420888"/>
            <a:ext cx="0" cy="7212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051720" y="2420888"/>
            <a:ext cx="0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1547664" y="20515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June 2017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5" name="Diagramme 24"/>
          <p:cNvGraphicFramePr/>
          <p:nvPr>
            <p:extLst>
              <p:ext uri="{D42A27DB-BD31-4B8C-83A1-F6EECF244321}">
                <p14:modId xmlns:p14="http://schemas.microsoft.com/office/powerpoint/2010/main" val="1851094884"/>
              </p:ext>
            </p:extLst>
          </p:nvPr>
        </p:nvGraphicFramePr>
        <p:xfrm>
          <a:off x="1322766" y="3284984"/>
          <a:ext cx="3906180" cy="302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7" name="Connecteur droit 26"/>
          <p:cNvCxnSpPr/>
          <p:nvPr/>
        </p:nvCxnSpPr>
        <p:spPr>
          <a:xfrm flipH="1">
            <a:off x="1331640" y="2708920"/>
            <a:ext cx="720080" cy="19442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355976" y="2686824"/>
            <a:ext cx="864096" cy="22543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275856" y="2420888"/>
            <a:ext cx="0" cy="7212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H2020 proposal</a:t>
            </a:r>
            <a:r>
              <a:rPr lang="en-GB"/>
              <a:t>: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How </a:t>
            </a:r>
            <a:r>
              <a:rPr lang="en-GB" dirty="0"/>
              <a:t>to draft a </a:t>
            </a:r>
            <a:r>
              <a:rPr lang="en-GB"/>
              <a:t>successful </a:t>
            </a:r>
            <a:r>
              <a:rPr lang="en-GB" smtClean="0"/>
              <a:t>proposal ?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4216"/>
            <a:ext cx="8435280" cy="406104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Key issues to be addressed</a:t>
            </a:r>
          </a:p>
          <a:p>
            <a:pPr lvl="1"/>
            <a:r>
              <a:rPr lang="en-GB" dirty="0" smtClean="0"/>
              <a:t>What is meant by “key </a:t>
            </a:r>
            <a:r>
              <a:rPr lang="en-GB" dirty="0"/>
              <a:t>research </a:t>
            </a:r>
            <a:r>
              <a:rPr lang="en-GB" dirty="0" smtClean="0"/>
              <a:t>aircraft”</a:t>
            </a:r>
          </a:p>
          <a:p>
            <a:pPr lvl="1"/>
            <a:r>
              <a:rPr lang="en-GB" dirty="0" smtClean="0"/>
              <a:t>How to address “mitigation </a:t>
            </a:r>
            <a:r>
              <a:rPr lang="en-GB" dirty="0"/>
              <a:t>strategies related to climate </a:t>
            </a:r>
            <a:r>
              <a:rPr lang="en-GB" dirty="0" smtClean="0"/>
              <a:t>change”</a:t>
            </a:r>
          </a:p>
          <a:p>
            <a:pPr lvl="1"/>
            <a:r>
              <a:rPr lang="en-GB" dirty="0" smtClean="0"/>
              <a:t>How to </a:t>
            </a:r>
            <a:r>
              <a:rPr lang="en-GB" dirty="0"/>
              <a:t>better support </a:t>
            </a:r>
            <a:r>
              <a:rPr lang="en-GB" dirty="0" smtClean="0"/>
              <a:t>research </a:t>
            </a:r>
            <a:r>
              <a:rPr lang="en-GB" dirty="0"/>
              <a:t>within SC5 </a:t>
            </a:r>
            <a:r>
              <a:rPr lang="en-GB" dirty="0" smtClean="0"/>
              <a:t>societal challenge ?</a:t>
            </a:r>
          </a:p>
          <a:p>
            <a:pPr lvl="1"/>
            <a:r>
              <a:rPr lang="en-GB" dirty="0" smtClean="0"/>
              <a:t>How to improve transnational access , data access, innovation</a:t>
            </a:r>
            <a:r>
              <a:rPr lang="en-GB" dirty="0"/>
              <a:t> 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How to build the project consortium ? Other communities ?</a:t>
            </a:r>
          </a:p>
          <a:p>
            <a:r>
              <a:rPr lang="en-GB" dirty="0" smtClean="0"/>
              <a:t>Strategy</a:t>
            </a:r>
            <a:endParaRPr lang="en-GB" dirty="0"/>
          </a:p>
          <a:p>
            <a:pPr lvl="1"/>
            <a:r>
              <a:rPr lang="en-GB" dirty="0"/>
              <a:t>Meetings (when after summer ?)</a:t>
            </a:r>
          </a:p>
          <a:p>
            <a:pPr lvl="1"/>
            <a:r>
              <a:rPr lang="en-GB" dirty="0" smtClean="0"/>
              <a:t>Calls for expression of interest </a:t>
            </a:r>
            <a:r>
              <a:rPr lang="en-GB" dirty="0"/>
              <a:t>(EUFAR website, Twitter, Facebook, etc.)</a:t>
            </a:r>
          </a:p>
          <a:p>
            <a:pPr lvl="2"/>
            <a:r>
              <a:rPr lang="en-GB" dirty="0" smtClean="0"/>
              <a:t>For joining the EUFAR Project Consortium</a:t>
            </a:r>
          </a:p>
          <a:p>
            <a:pPr lvl="2"/>
            <a:r>
              <a:rPr lang="en-GB" dirty="0" smtClean="0"/>
              <a:t>For proposing a Joint Research Activity</a:t>
            </a:r>
          </a:p>
          <a:p>
            <a:pPr lvl="2"/>
            <a:r>
              <a:rPr lang="en-GB" dirty="0" smtClean="0"/>
              <a:t>As </a:t>
            </a:r>
            <a:r>
              <a:rPr lang="en-GB" dirty="0"/>
              <a:t>soon as WP 2018-2020 </a:t>
            </a:r>
            <a:r>
              <a:rPr lang="en-GB" dirty="0" smtClean="0"/>
              <a:t>&amp; Calls published </a:t>
            </a:r>
            <a:r>
              <a:rPr lang="en-GB" dirty="0"/>
              <a:t>(end of Oct) 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Or before ?</a:t>
            </a:r>
            <a:endParaRPr lang="en-GB" dirty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0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en-GB" dirty="0"/>
              <a:t>List of 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7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8579296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List </a:t>
            </a:r>
            <a:r>
              <a:rPr lang="en-GB" sz="2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Actions from EUFAR AISBL WG Meeting 11</a:t>
            </a:r>
            <a:br>
              <a:rPr lang="en-GB" sz="24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GB" sz="2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(drafted before and revisited after Meeting 11)</a:t>
            </a:r>
            <a:endParaRPr lang="en-GB" sz="2000" b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775629"/>
              </p:ext>
            </p:extLst>
          </p:nvPr>
        </p:nvGraphicFramePr>
        <p:xfrm>
          <a:off x="107504" y="548680"/>
          <a:ext cx="8891880" cy="626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/>
                <a:gridCol w="5976704"/>
                <a:gridCol w="1116000"/>
                <a:gridCol w="1439176"/>
              </a:tblGrid>
              <a:tr h="254332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 smtClean="0">
                          <a:effectLst/>
                          <a:latin typeface="+mn-lt"/>
                        </a:rPr>
                        <a:t>Action No. | Title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Responsible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  <a:latin typeface="+mn-lt"/>
                        </a:rPr>
                        <a:t>Deadline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/>
                </a:tc>
              </a:tr>
              <a:tr h="298712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Ask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VITO whether VITO could provide the proxy and update the bank survey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EUFAR Office</a:t>
                      </a: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19 May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Circulate to the WG the </a:t>
                      </a:r>
                      <a:r>
                        <a:rPr lang="en-GB" sz="140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report of Meeting </a:t>
                      </a:r>
                      <a:r>
                        <a:rPr lang="en-GB" sz="140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EUFAR Office</a:t>
                      </a: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22 May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to KWM the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list of issues to be clarified (list of documents), 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English version 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Statutes and Internal Regulations 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updated during Meeting 11 for validation and completion of their translation in French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EUFAR Office</a:t>
                      </a: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23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May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to the WG comments on the 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report of Meeting 11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AISBL WG</a:t>
                      </a: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24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May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Seek clarification of the tax issue from a notary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M. Robbins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29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May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to the EUFAR Office the approval of the Statutes and Internal Regulations in English, translation in French of both documents, and proxy document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KWM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May 2017</a:t>
                      </a:r>
                    </a:p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to the WG the </a:t>
                      </a:r>
                      <a:r>
                        <a:rPr lang="en-GB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n-GB" sz="1400" u="sng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and French version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Statutes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Internal Regulations 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validated by the WG and KWM and proxy document to sign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EUFAR Office</a:t>
                      </a:r>
                    </a:p>
                    <a:p>
                      <a:pPr fontAlgn="t">
                        <a:spcAft>
                          <a:spcPts val="0"/>
                        </a:spcAft>
                      </a:pP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31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May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organising a 2-day meeting during</a:t>
                      </a:r>
                      <a:r>
                        <a:rPr lang="en-GB" sz="140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periods </a:t>
                      </a:r>
                      <a:r>
                        <a:rPr lang="en-GB" sz="140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10-13 Sept, 2-3 Oct or 10-14 October (@DLR</a:t>
                      </a:r>
                      <a:r>
                        <a:rPr lang="en-GB" sz="140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 in Brussels, possibility tbc by DLR </a:t>
                      </a:r>
                      <a:r>
                        <a:rPr lang="en-GB" sz="140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Oberpfaffenhofen</a:t>
                      </a:r>
                      <a:r>
                        <a:rPr lang="en-GB" sz="140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EUFAR Office</a:t>
                      </a: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Early June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Draft a call for expression of interest to be posted on the EUFAR website and in the EUFAR newsletter, sent to the EUFAR registered members’ mailing list and ICARE participants’ mailing list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Brown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2017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to the EUFAR Office the original documents requested for the deposit of the Statutes</a:t>
                      </a:r>
                      <a:endParaRPr lang="en-GB" sz="14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Founders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Mid-July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Deposit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Statutes (according to availability of the notary, KWM and proxy)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Notary + 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proxy (VITO?)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Late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July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exploiting the requirements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final draft WP2018-2020 (issued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June)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AISBL WG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Summer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bank survey 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VITO?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Sept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Choose the bank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Founders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Fall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a</a:t>
                      </a:r>
                      <a:r>
                        <a:rPr lang="en-GB" sz="14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bank account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 members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Fall 2017</a:t>
                      </a:r>
                      <a:endParaRPr lang="en-GB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GB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Hold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a meeting to start drafting the AISBL activity plan and proposal strategy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AISBL WG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18000" marB="1800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Sept</a:t>
                      </a:r>
                      <a:r>
                        <a:rPr lang="en-GB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or Oct 2017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30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223845"/>
              </p:ext>
            </p:extLst>
          </p:nvPr>
        </p:nvGraphicFramePr>
        <p:xfrm>
          <a:off x="211411" y="87156"/>
          <a:ext cx="8709504" cy="670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/>
                <a:gridCol w="7917504"/>
              </a:tblGrid>
              <a:tr h="340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Time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Meeting </a:t>
                      </a:r>
                      <a:r>
                        <a:rPr lang="en-GB" sz="2000" dirty="0" smtClean="0">
                          <a:effectLst/>
                        </a:rPr>
                        <a:t>agenda </a:t>
                      </a:r>
                      <a:r>
                        <a:rPr lang="en-GB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(modifications </a:t>
                      </a:r>
                      <a:r>
                        <a:rPr lang="en-GB" sz="2000" dirty="0" err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wrt</a:t>
                      </a:r>
                      <a:r>
                        <a:rPr lang="en-GB" sz="2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draft agenda in orange)</a:t>
                      </a:r>
                      <a:endParaRPr lang="en-GB" sz="24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000" marR="3600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10:00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&amp; agenda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É. Gérard</a:t>
                      </a:r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10:05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Status of actions listed during Meeting 10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on progress and outstanding issues: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Progress towards acknowledgement-in-principle of the potential Members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H2020 Work Programme 2018-2020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Report on KWM findings &amp; recommendations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IPR ownership issue raised during Meeting 10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Amendment &amp; validation of the Statutes &amp; Internal Regulations (Final version)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Financial Plan</a:t>
                      </a:r>
                      <a:r>
                        <a:rPr lang="en-GB" sz="16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GB" sz="16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Membership fees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É.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 support to discussion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13:00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break</a:t>
                      </a:r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Continuation of the discussion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Seat allocation (EB members incl. Treasurer, and GA President and Vice-President)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Designation of the rep (proxy) who will act for all Members when setting up the AISBL (granting authority to the notary, etc.)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Choice of a bank </a:t>
                      </a:r>
                      <a:r>
                        <a:rPr lang="en-GB" sz="1600" b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(can be postponed)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Deposit of the Statutes: </a:t>
                      </a:r>
                      <a:r>
                        <a:rPr lang="en-GB" sz="1600" b="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documents requested &amp; 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H2020 proposal: how to draft a successful proposal?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</a:p>
                  </a:txBody>
                  <a:tcPr marL="36000" marR="36000" marT="0" marB="0"/>
                </a:tc>
              </a:tr>
              <a:tr h="75937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16:45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AOB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Actions 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conclusion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6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Gérard</a:t>
                      </a:r>
                    </a:p>
                  </a:txBody>
                  <a:tcPr marL="36000" marR="36000" marT="0" marB="0"/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</a:t>
                      </a: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 of 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(audio connection cut)</a:t>
                      </a:r>
                      <a:endParaRPr lang="en-GB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 rot="18050156">
            <a:off x="6756866" y="2044540"/>
            <a:ext cx="26875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H2020 &amp; technical issues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 rot="18050156">
            <a:off x="6625549" y="5023486"/>
            <a:ext cx="28611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Towards deposit &amp; proposal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3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1336" y="2708920"/>
            <a:ext cx="6059016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 err="1"/>
              <a:t>Status</a:t>
            </a:r>
            <a:r>
              <a:rPr lang="fr-FR" dirty="0"/>
              <a:t> of actions </a:t>
            </a:r>
            <a:r>
              <a:rPr lang="fr-FR" dirty="0" err="1"/>
              <a:t>listed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/>
              <a:t>Meeting </a:t>
            </a:r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07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GB" dirty="0" smtClean="0"/>
              <a:t>Status of actions listed during Meeting 10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4" y="692696"/>
            <a:ext cx="8955162" cy="610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35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1336" y="2708920"/>
            <a:ext cx="59150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FR" dirty="0"/>
              <a:t>Report on </a:t>
            </a:r>
            <a:r>
              <a:rPr lang="fr-FR" dirty="0" err="1"/>
              <a:t>progress</a:t>
            </a:r>
            <a:r>
              <a:rPr lang="fr-FR" dirty="0"/>
              <a:t> and </a:t>
            </a:r>
            <a:r>
              <a:rPr lang="fr-FR" dirty="0" err="1"/>
              <a:t>outstanding</a:t>
            </a:r>
            <a:r>
              <a:rPr lang="fr-FR" dirty="0"/>
              <a:t> </a:t>
            </a:r>
            <a:r>
              <a:rPr lang="fr-FR" dirty="0" smtClean="0"/>
              <a:t>issues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20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AISBL working group composition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DLR </a:t>
            </a:r>
          </a:p>
          <a:p>
            <a:pPr lvl="1"/>
            <a:r>
              <a:rPr lang="en-GB" sz="2400" dirty="0" err="1" smtClean="0"/>
              <a:t>Valeska</a:t>
            </a:r>
            <a:r>
              <a:rPr lang="en-GB" sz="2400" dirty="0" smtClean="0"/>
              <a:t> </a:t>
            </a:r>
            <a:r>
              <a:rPr lang="en-GB" sz="2400" dirty="0" err="1"/>
              <a:t>Rauchfuß</a:t>
            </a:r>
            <a:r>
              <a:rPr lang="en-GB" sz="2400" dirty="0"/>
              <a:t> </a:t>
            </a:r>
            <a:r>
              <a:rPr lang="en-GB" sz="2400" dirty="0" smtClean="0"/>
              <a:t>replaced by Alexandra </a:t>
            </a:r>
            <a:r>
              <a:rPr lang="en-GB" sz="2400" dirty="0" err="1" smtClean="0"/>
              <a:t>Caspers</a:t>
            </a:r>
            <a:endParaRPr lang="en-GB" sz="2400" dirty="0"/>
          </a:p>
          <a:p>
            <a:r>
              <a:rPr lang="en-GB" sz="2800" dirty="0" smtClean="0"/>
              <a:t>CNRS</a:t>
            </a:r>
          </a:p>
          <a:p>
            <a:pPr lvl="1"/>
            <a:r>
              <a:rPr lang="en-GB" sz="2400" dirty="0" smtClean="0"/>
              <a:t>Marie </a:t>
            </a:r>
            <a:r>
              <a:rPr lang="en-GB" sz="2400" dirty="0" err="1" smtClean="0"/>
              <a:t>Lamothe</a:t>
            </a:r>
            <a:r>
              <a:rPr lang="en-GB" sz="2400" dirty="0" smtClean="0"/>
              <a:t> left and was not replaced</a:t>
            </a:r>
          </a:p>
          <a:p>
            <a:r>
              <a:rPr lang="en-GB" sz="2800" dirty="0" smtClean="0"/>
              <a:t>ONERA</a:t>
            </a:r>
          </a:p>
          <a:p>
            <a:pPr lvl="1"/>
            <a:r>
              <a:rPr lang="en-GB" sz="2400" dirty="0" err="1" smtClean="0"/>
              <a:t>Grégoire</a:t>
            </a:r>
            <a:r>
              <a:rPr lang="en-GB" sz="2400" dirty="0" smtClean="0"/>
              <a:t> </a:t>
            </a:r>
            <a:r>
              <a:rPr lang="en-GB" sz="2400" dirty="0" err="1" smtClean="0"/>
              <a:t>Molas</a:t>
            </a:r>
            <a:r>
              <a:rPr lang="en-GB" sz="2400" dirty="0" smtClean="0"/>
              <a:t> (Legal Directorate) joined</a:t>
            </a:r>
          </a:p>
          <a:p>
            <a:pPr marL="57150" indent="0">
              <a:buNone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Thanks to </a:t>
            </a:r>
            <a:r>
              <a:rPr lang="en-GB" sz="2800" dirty="0" err="1" smtClean="0">
                <a:solidFill>
                  <a:schemeClr val="accent6">
                    <a:lumMod val="75000"/>
                  </a:schemeClr>
                </a:solidFill>
              </a:rPr>
              <a:t>Valeska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 &amp; Marie !</a:t>
            </a:r>
          </a:p>
          <a:p>
            <a:pPr marL="57150" indent="0">
              <a:buNone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Welcome (back) to Alexandra &amp; </a:t>
            </a:r>
            <a:r>
              <a:rPr lang="en-GB" sz="2800" dirty="0" err="1" smtClean="0">
                <a:solidFill>
                  <a:schemeClr val="accent6">
                    <a:lumMod val="75000"/>
                  </a:schemeClr>
                </a:solidFill>
              </a:rPr>
              <a:t>Grégoire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 !</a:t>
            </a:r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Progress towards acknowledgement-in-principle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024284"/>
              </p:ext>
            </p:extLst>
          </p:nvPr>
        </p:nvGraphicFramePr>
        <p:xfrm>
          <a:off x="323528" y="1020857"/>
          <a:ext cx="8604000" cy="5501823"/>
        </p:xfrm>
        <a:graphic>
          <a:graphicData uri="http://schemas.openxmlformats.org/drawingml/2006/table">
            <a:tbl>
              <a:tblPr firstRow="1" firstCol="1" bandRow="1"/>
              <a:tblGrid>
                <a:gridCol w="1332000"/>
                <a:gridCol w="1044000"/>
                <a:gridCol w="6228000"/>
              </a:tblGrid>
              <a:tr h="471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Times New Roman"/>
                        </a:rPr>
                        <a:t>Country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Times New Roman"/>
                        </a:rPr>
                        <a:t>Members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Source Sans Pro"/>
                          <a:ea typeface="Times New Roman"/>
                        </a:rPr>
                        <a:t>Progress towards acknowledgement-in-principle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Belgium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VITO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Source Sans Pro"/>
                          <a:ea typeface="Times New Roman"/>
                          <a:cs typeface="+mn-cs"/>
                        </a:rPr>
                        <a:t> 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Source Sans Pro"/>
                          <a:ea typeface="Times New Roman"/>
                          <a:cs typeface="+mn-cs"/>
                        </a:rPr>
                        <a:t>Approval by VITO Managing Director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16 May 2017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Source Sans Pro"/>
                        <a:ea typeface="Times New Roman"/>
                        <a:cs typeface="+mn-cs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Czech Republic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Source Sans Pro"/>
                          <a:ea typeface="Times New Roman"/>
                        </a:rPr>
                        <a:t>CzechGlobe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France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CNRS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highlight>
                            <a:srgbClr val="00FF00"/>
                          </a:highlight>
                          <a:latin typeface="Source Sans Pro"/>
                          <a:ea typeface="Times New Roman"/>
                          <a:cs typeface="+mn-cs"/>
                        </a:rPr>
                        <a:t>Approval by Legal Department and Finance Department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May 2017</a:t>
                      </a:r>
                      <a:endParaRPr lang="en-GB" sz="1400" kern="1200" dirty="0">
                        <a:solidFill>
                          <a:schemeClr val="tx1"/>
                        </a:solidFill>
                        <a:effectLst/>
                        <a:latin typeface="Source Sans Pro"/>
                        <a:ea typeface="Times New Roman"/>
                        <a:cs typeface="+mn-cs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Source Sans Pro"/>
                          <a:ea typeface="Times New Roman"/>
                        </a:rPr>
                        <a:t>Météo</a:t>
                      </a: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-France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highlight>
                            <a:srgbClr val="00FF00"/>
                          </a:highlight>
                          <a:latin typeface="Source Sans Pro"/>
                          <a:ea typeface="Times New Roman"/>
                        </a:rPr>
                        <a:t>Unanimous </a:t>
                      </a:r>
                      <a:r>
                        <a:rPr lang="en-GB" sz="1400" dirty="0">
                          <a:effectLst/>
                          <a:highlight>
                            <a:srgbClr val="00FF00"/>
                          </a:highlight>
                          <a:latin typeface="Source Sans Pro"/>
                          <a:ea typeface="Times New Roman"/>
                        </a:rPr>
                        <a:t>approval of the Board of Directors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13 March 2017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ONERA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Germany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DLR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  <a:latin typeface="Source Sans Pro"/>
                          <a:ea typeface="Times New Roman"/>
                        </a:rPr>
                        <a:t>Approval of the Board of Directors not before 22 May</a:t>
                      </a: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; </a:t>
                      </a:r>
                      <a:endParaRPr lang="en-GB" sz="1400" dirty="0" smtClean="0">
                        <a:effectLst/>
                        <a:latin typeface="Source Sans Pro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Source Sans Pro"/>
                          <a:ea typeface="Times New Roman"/>
                        </a:rPr>
                        <a:t>internal </a:t>
                      </a: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document prepared for the meeting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FUB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Israel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TAU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71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Italy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CNR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Meeting with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the new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Director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of Department by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the end of May;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Source Sans Pro"/>
                          <a:ea typeface="Times New Roman"/>
                        </a:rPr>
                        <a:t>authorisation procedure takes about 3 to 4 months from the reception by the Board of Directors of the approval </a:t>
                      </a:r>
                      <a:r>
                        <a:rPr lang="en-GB" sz="1400" baseline="0" dirty="0" smtClean="0">
                          <a:effectLst/>
                          <a:latin typeface="Source Sans Pro"/>
                          <a:ea typeface="Times New Roman"/>
                        </a:rPr>
                        <a:t> </a:t>
                      </a:r>
                      <a:r>
                        <a:rPr lang="en-GB" sz="1400" dirty="0" smtClean="0">
                          <a:effectLst/>
                          <a:latin typeface="Source Sans Pro"/>
                          <a:ea typeface="Times New Roman"/>
                        </a:rPr>
                        <a:t>of the Director of the Department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1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Poland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UWAR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Statutes approved by the jurists;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ource Sans Pro"/>
                          <a:ea typeface="Times New Roman"/>
                          <a:cs typeface="+mn-cs"/>
                        </a:rPr>
                        <a:t>should join as a founding Member before constituting a national consortium</a:t>
                      </a: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71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Spain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ource Sans Pro"/>
                          <a:ea typeface="Times New Roman"/>
                        </a:rPr>
                        <a:t>INTA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 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3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UK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Met Office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highlight>
                            <a:srgbClr val="FFFF00"/>
                          </a:highlight>
                          <a:latin typeface="Source Sans Pro"/>
                          <a:ea typeface="Times New Roman"/>
                        </a:rPr>
                        <a:t>Approval of the relevant Met Office Executives might be obtained by 18 May</a:t>
                      </a: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;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internal document submitted, response awaited;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ource Sans Pro"/>
                          <a:ea typeface="Times New Roman"/>
                        </a:rPr>
                        <a:t>the person most immediately relevant who needs to agree has done so, but  comment back from Chief Scientist awaited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298" marR="64298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9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H2020 Multi </a:t>
            </a:r>
            <a:r>
              <a:rPr lang="en-GB" dirty="0"/>
              <a:t>Annual Plan (</a:t>
            </a:r>
            <a:r>
              <a:rPr lang="en-GB" dirty="0" smtClean="0"/>
              <a:t>MAP) for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Integrating Activities – Advanced </a:t>
            </a:r>
            <a:r>
              <a:rPr lang="en-GB" dirty="0" smtClean="0"/>
              <a:t>Communities</a:t>
            </a:r>
            <a:r>
              <a:rPr lang="en-GB" b="0" dirty="0"/>
              <a:t/>
            </a:r>
            <a:br>
              <a:rPr lang="en-GB" b="0" dirty="0"/>
            </a:br>
            <a:r>
              <a:rPr lang="en-GB" b="0" dirty="0"/>
              <a:t> </a:t>
            </a:r>
            <a:r>
              <a:rPr lang="en-GB" sz="2700" dirty="0"/>
              <a:t>Working Document (28/03/2017)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39341"/>
            <a:ext cx="8784976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600" i="1" dirty="0"/>
              <a:t>Call H2020-INFRAIA-2018-2020, </a:t>
            </a:r>
            <a:r>
              <a:rPr lang="en-GB" sz="1600" i="1" dirty="0" smtClean="0"/>
              <a:t>Topic </a:t>
            </a:r>
            <a:r>
              <a:rPr lang="en-GB" sz="1600" i="1" dirty="0"/>
              <a:t>INFRAIA-01-2018-2019, </a:t>
            </a:r>
            <a:r>
              <a:rPr lang="en-GB" sz="1600" i="1" dirty="0" smtClean="0"/>
              <a:t>Deadline 2018, Publication Nov 2017 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i="1" dirty="0"/>
              <a:t>Budget of ~110 M€ for all S&amp;T fields 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i="1" dirty="0"/>
              <a:t>Total of 22 invited areas, about 11 projects to be funded </a:t>
            </a:r>
            <a:r>
              <a:rPr lang="en-GB" sz="1600" i="1" dirty="0" smtClean="0"/>
              <a:t>(50% success rate)</a:t>
            </a:r>
            <a:endParaRPr lang="en-GB" sz="1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600" i="1" dirty="0"/>
              <a:t>Expected start date of grant agreements end 2018 – beginning 2019 </a:t>
            </a:r>
            <a:endParaRPr lang="en-GB" sz="1600" i="1" dirty="0" smtClean="0"/>
          </a:p>
          <a:p>
            <a:pPr marL="0" indent="0">
              <a:spcBef>
                <a:spcPts val="0"/>
              </a:spcBef>
              <a:buNone/>
            </a:pPr>
            <a:endParaRPr lang="en-GB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dirty="0" smtClean="0"/>
              <a:t>Research </a:t>
            </a:r>
            <a:r>
              <a:rPr lang="en-GB" sz="1600" b="1" dirty="0"/>
              <a:t>aircrafts for environmental and geo-science research.</a:t>
            </a:r>
            <a:r>
              <a:rPr lang="en-GB" sz="1600" dirty="0"/>
              <a:t> This activity aims at integrating key research aircrafts and improving their availability to European researchers from larger multidisciplinary scientific communities. It should develop a long-term strategy towards sustained integrated services and innovative synergies with complementary observing systems and models to study atmospheric </a:t>
            </a:r>
            <a:r>
              <a:rPr lang="en-GB" sz="1600" dirty="0" smtClean="0"/>
              <a:t>processes.</a:t>
            </a:r>
            <a:endParaRPr lang="en-GB" sz="1600" u="sng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600" b="1" u="sng" dirty="0" smtClean="0"/>
              <a:t>Justification</a:t>
            </a:r>
            <a:r>
              <a:rPr lang="en-GB" sz="1600" b="1" u="sng" dirty="0"/>
              <a:t>:</a:t>
            </a:r>
          </a:p>
          <a:p>
            <a:pPr marL="180975" lvl="1" indent="-180975">
              <a:spcBef>
                <a:spcPts val="0"/>
              </a:spcBef>
            </a:pPr>
            <a:r>
              <a:rPr lang="en-GB" sz="1600" dirty="0" smtClean="0"/>
              <a:t>Previous </a:t>
            </a:r>
            <a:r>
              <a:rPr lang="en-GB" sz="1600" dirty="0"/>
              <a:t>grant (EUFAR2) ending on 31/1/2018</a:t>
            </a:r>
          </a:p>
          <a:p>
            <a:pPr marL="180975" lvl="1" indent="-180975">
              <a:spcBef>
                <a:spcPts val="0"/>
              </a:spcBef>
            </a:pPr>
            <a:r>
              <a:rPr lang="en-GB" sz="1600" dirty="0" smtClean="0"/>
              <a:t>This </a:t>
            </a:r>
            <a:r>
              <a:rPr lang="en-GB" sz="1600" dirty="0"/>
              <a:t>topic is of high relevance to mitigation strategies related to climate </a:t>
            </a:r>
            <a:r>
              <a:rPr lang="en-GB" sz="1600" dirty="0" smtClean="0"/>
              <a:t>change</a:t>
            </a:r>
            <a:endParaRPr lang="en-GB" sz="1600" dirty="0"/>
          </a:p>
          <a:p>
            <a:pPr marL="180975" lvl="1" indent="-180975">
              <a:spcBef>
                <a:spcPts val="0"/>
              </a:spcBef>
            </a:pPr>
            <a:r>
              <a:rPr lang="en-GB" sz="1600" dirty="0" smtClean="0"/>
              <a:t>Supports </a:t>
            </a:r>
            <a:r>
              <a:rPr lang="en-GB" sz="1600" dirty="0"/>
              <a:t>research within SC5 (H2020 Societal challenge Climate action, environment, resource efficiency and raw materials)</a:t>
            </a:r>
          </a:p>
          <a:p>
            <a:pPr marL="0" indent="0">
              <a:spcBef>
                <a:spcPts val="0"/>
              </a:spcBef>
              <a:buNone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9384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FAR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EUFAR Presentation Template</Template>
  <TotalTime>9402</TotalTime>
  <Words>2636</Words>
  <Application>Microsoft Office PowerPoint</Application>
  <PresentationFormat>Affichage à l'écran (4:3)</PresentationFormat>
  <Paragraphs>584</Paragraphs>
  <Slides>29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EUFAR Presentation Template</vt:lpstr>
      <vt:lpstr>1_Conception personnalisée</vt:lpstr>
      <vt:lpstr>Conception personnalisée</vt:lpstr>
      <vt:lpstr>Présentation PowerPoint</vt:lpstr>
      <vt:lpstr>Agenda</vt:lpstr>
      <vt:lpstr>Présentation PowerPoint</vt:lpstr>
      <vt:lpstr>Status of actions listed  during Meeting 10</vt:lpstr>
      <vt:lpstr>Status of actions listed during Meeting 10</vt:lpstr>
      <vt:lpstr>Report on progress and outstanding issues</vt:lpstr>
      <vt:lpstr>AISBL working group composition</vt:lpstr>
      <vt:lpstr>Progress towards acknowledgement-in-principle</vt:lpstr>
      <vt:lpstr>H2020 Multi Annual Plan (MAP) for Integrating Activities – Advanced Communities  Working Document (28/03/2017) </vt:lpstr>
      <vt:lpstr>Issues to be addressed within INFRAIA</vt:lpstr>
      <vt:lpstr>INFRAIA opportunity</vt:lpstr>
      <vt:lpstr>INFRADEV opportunity</vt:lpstr>
      <vt:lpstr>INFRAEOSC opportunity</vt:lpstr>
      <vt:lpstr>Timetable towards adoption of WP 2018-2010</vt:lpstr>
      <vt:lpstr>Report on KWM findings &amp; recommendations Legal expertise</vt:lpstr>
      <vt:lpstr>Report on KWM findings &amp; recommendations Tax expertise</vt:lpstr>
      <vt:lpstr>Report on KWM findings &amp; recommendations Accounting expertise</vt:lpstr>
      <vt:lpstr>IPR ownership issue (Article 12.1 of the Internal Regulations)</vt:lpstr>
      <vt:lpstr>Amendment and validation of the  Statutes &amp; Internal Regulations (Final version) </vt:lpstr>
      <vt:lpstr>Financial Plan: Membership fees (€)</vt:lpstr>
      <vt:lpstr>Seat allocation and proxy designation</vt:lpstr>
      <vt:lpstr>Granted authorities for setting up the AIBSL</vt:lpstr>
      <vt:lpstr>Choice of a bank</vt:lpstr>
      <vt:lpstr>Bank options</vt:lpstr>
      <vt:lpstr>Deposit of the Statutes:  List of documents requested (source KWM)</vt:lpstr>
      <vt:lpstr>Deposit of the Statutes:  Planning</vt:lpstr>
      <vt:lpstr>H2020 proposal:  How to draft a successful proposal ? </vt:lpstr>
      <vt:lpstr>List of Actions</vt:lpstr>
      <vt:lpstr>List of Actions from EUFAR AISBL WG Meeting 11 (drafted before and revisited after Meeting 11)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Gérard</dc:creator>
  <cp:lastModifiedBy>Elisabeth Gérard</cp:lastModifiedBy>
  <cp:revision>801</cp:revision>
  <cp:lastPrinted>2017-05-17T11:12:39Z</cp:lastPrinted>
  <dcterms:created xsi:type="dcterms:W3CDTF">2015-03-09T07:55:26Z</dcterms:created>
  <dcterms:modified xsi:type="dcterms:W3CDTF">2017-05-22T16:36:01Z</dcterms:modified>
</cp:coreProperties>
</file>