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4" r:id="rId12"/>
    <p:sldId id="265" r:id="rId13"/>
    <p:sldId id="26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&lt;en-tête&gt;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&lt;date/heure&gt;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&lt;pied de page&gt;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A131FFA-6A0E-451C-AC23-4C2E97AACE40}" type="slidenum"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240" cy="41126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884760" y="8685360"/>
            <a:ext cx="29696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9F19AAD-F8AA-487B-920E-4CFB369BD35E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240" cy="41126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3884760" y="8685360"/>
            <a:ext cx="29696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fld id="{A1A805D3-1C99-4526-97BA-FFFDED4AC8CB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</a:t>
            </a:fld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2" name="Image 81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83" name="Image 82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8" name="Image 117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119" name="Image 118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4" name="Image 153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155" name="Image 154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96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17526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01260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98342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09812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87546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61585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485630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89978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25817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559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1" name="Image 70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72" name="Image 71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201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7"/>
          <p:cNvPicPr/>
          <p:nvPr/>
        </p:nvPicPr>
        <p:blipFill>
          <a:blip r:embed="rId14"/>
          <a:stretch/>
        </p:blipFill>
        <p:spPr>
          <a:xfrm>
            <a:off x="1066680" y="0"/>
            <a:ext cx="8075160" cy="759960"/>
          </a:xfrm>
          <a:prstGeom prst="rect">
            <a:avLst/>
          </a:prstGeom>
          <a:ln>
            <a:noFill/>
          </a:ln>
        </p:spPr>
      </p:pic>
      <p:pic>
        <p:nvPicPr>
          <p:cNvPr id="37" name="Picture 8"/>
          <p:cNvPicPr/>
          <p:nvPr/>
        </p:nvPicPr>
        <p:blipFill>
          <a:blip r:embed="rId15"/>
          <a:stretch/>
        </p:blipFill>
        <p:spPr>
          <a:xfrm>
            <a:off x="0" y="6667560"/>
            <a:ext cx="9141840" cy="188280"/>
          </a:xfrm>
          <a:prstGeom prst="rect">
            <a:avLst/>
          </a:prstGeom>
          <a:ln>
            <a:noFill/>
          </a:ln>
        </p:spPr>
      </p:pic>
      <p:pic>
        <p:nvPicPr>
          <p:cNvPr id="38" name="Picture 9"/>
          <p:cNvPicPr/>
          <p:nvPr/>
        </p:nvPicPr>
        <p:blipFill>
          <a:blip r:embed="rId16"/>
          <a:stretch/>
        </p:blipFill>
        <p:spPr>
          <a:xfrm>
            <a:off x="4191120" y="4648320"/>
            <a:ext cx="4950720" cy="1966320"/>
          </a:xfrm>
          <a:prstGeom prst="rect">
            <a:avLst/>
          </a:prstGeom>
          <a:ln>
            <a:noFill/>
          </a:ln>
        </p:spPr>
      </p:pic>
      <p:pic>
        <p:nvPicPr>
          <p:cNvPr id="39" name="Picture 20"/>
          <p:cNvPicPr/>
          <p:nvPr/>
        </p:nvPicPr>
        <p:blipFill>
          <a:blip r:embed="rId17"/>
          <a:stretch/>
        </p:blipFill>
        <p:spPr>
          <a:xfrm>
            <a:off x="76320" y="76320"/>
            <a:ext cx="1077480" cy="647280"/>
          </a:xfrm>
          <a:prstGeom prst="rect">
            <a:avLst/>
          </a:prstGeom>
          <a:ln>
            <a:noFill/>
          </a:ln>
        </p:spPr>
      </p:pic>
      <p:pic>
        <p:nvPicPr>
          <p:cNvPr id="40" name="Picture 10"/>
          <p:cNvPicPr/>
          <p:nvPr/>
        </p:nvPicPr>
        <p:blipFill>
          <a:blip r:embed="rId18"/>
          <a:stretch/>
        </p:blipFill>
        <p:spPr>
          <a:xfrm>
            <a:off x="3333600" y="828720"/>
            <a:ext cx="5808240" cy="150120"/>
          </a:xfrm>
          <a:prstGeom prst="rect">
            <a:avLst/>
          </a:prstGeom>
          <a:ln>
            <a:noFill/>
          </a:ln>
        </p:spPr>
      </p:pic>
      <p:pic>
        <p:nvPicPr>
          <p:cNvPr id="41" name="Picture 11"/>
          <p:cNvPicPr/>
          <p:nvPr/>
        </p:nvPicPr>
        <p:blipFill>
          <a:blip r:embed="rId19"/>
          <a:stretch/>
        </p:blipFill>
        <p:spPr>
          <a:xfrm>
            <a:off x="1447920" y="1341360"/>
            <a:ext cx="173880" cy="529524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34920" y="2681280"/>
            <a:ext cx="3198240" cy="2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300" b="0" strike="noStrike" spc="-1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Myriad Pro"/>
                <a:ea typeface="DejaVu Sans"/>
              </a:rPr>
              <a:t>Titre2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34920" y="2057400"/>
            <a:ext cx="3350520" cy="2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300" b="0" strike="noStrike" spc="-1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Myriad Pro"/>
                <a:ea typeface="DejaVu Sans"/>
              </a:rPr>
              <a:t>Titre1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76320" y="6629400"/>
            <a:ext cx="2207520" cy="24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yriad Pro"/>
                <a:ea typeface="DejaVu Sans"/>
              </a:rPr>
              <a:t>www.safire.fr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34920" y="3357720"/>
            <a:ext cx="3198240" cy="2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300" b="0" strike="noStrike" spc="-1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Myriad Pro"/>
                <a:ea typeface="DejaVu Sans"/>
              </a:rPr>
              <a:t>Titre3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4920" y="4076640"/>
            <a:ext cx="3198240" cy="2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300" b="0" strike="noStrike" spc="-1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Myriad Pro"/>
                <a:ea typeface="DejaVu Sans"/>
              </a:rPr>
              <a:t>Titre4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0" y="1197000"/>
            <a:ext cx="1761480" cy="5469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49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 rot="5400000">
            <a:off x="-1737000" y="1738080"/>
            <a:ext cx="6856560" cy="3377880"/>
          </a:xfrm>
          <a:custGeom>
            <a:avLst/>
            <a:gdLst/>
            <a:ahLst/>
            <a:cxnLst/>
            <a:rect l="l" t="t" r="r" b="b"/>
            <a:pathLst>
              <a:path w="10286999" h="9503246">
                <a:moveTo>
                  <a:pt x="4934677" y="360040"/>
                </a:moveTo>
                <a:lnTo>
                  <a:pt x="5143500" y="0"/>
                </a:lnTo>
                <a:lnTo>
                  <a:pt x="5352323" y="360040"/>
                </a:lnTo>
                <a:close/>
                <a:moveTo>
                  <a:pt x="0" y="9503246"/>
                </a:moveTo>
                <a:lnTo>
                  <a:pt x="0" y="360833"/>
                </a:lnTo>
                <a:lnTo>
                  <a:pt x="10286999" y="360833"/>
                </a:lnTo>
                <a:lnTo>
                  <a:pt x="10286999" y="950324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  <p:extLst>
      <p:ext uri="{BB962C8B-B14F-4D97-AF65-F5344CB8AC3E}">
        <p14:creationId xmlns:p14="http://schemas.microsoft.com/office/powerpoint/2010/main" val="89165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683640" y="2133000"/>
            <a:ext cx="77702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Evolution of the French </a:t>
            </a:r>
            <a:r>
              <a:rPr lang="fr-FR" sz="4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research</a:t>
            </a:r>
            <a:r>
              <a:rPr lang="fr-FR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 </a:t>
            </a:r>
            <a:r>
              <a:rPr lang="fr-FR" sz="4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aircraft</a:t>
            </a:r>
            <a:r>
              <a:rPr lang="fr-FR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 </a:t>
            </a:r>
            <a:r>
              <a:rPr lang="fr-FR" sz="4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fleet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EUFAR meeting 4-5 May </a:t>
            </a:r>
            <a:r>
              <a:rPr lang="fr-FR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2017</a:t>
            </a:r>
          </a:p>
          <a:p>
            <a:pPr algn="ctr">
              <a:lnSpc>
                <a:spcPct val="100000"/>
              </a:lnSpc>
            </a:pPr>
            <a:endParaRPr lang="fr-FR" sz="2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fr-FR" sz="26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B.Legras</a:t>
            </a:r>
            <a:r>
              <a:rPr lang="fr-FR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, G. </a:t>
            </a:r>
            <a:r>
              <a:rPr lang="fr-FR" sz="26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Ancellet</a:t>
            </a:r>
            <a:r>
              <a:rPr lang="fr-FR" sz="2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, J. </a:t>
            </a:r>
            <a:r>
              <a:rPr lang="fr-FR" sz="2600" b="1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Delanoe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Picture 18"/>
          <p:cNvPicPr/>
          <p:nvPr/>
        </p:nvPicPr>
        <p:blipFill>
          <a:blip r:embed="rId3"/>
          <a:stretch/>
        </p:blipFill>
        <p:spPr>
          <a:xfrm>
            <a:off x="-47520" y="1490760"/>
            <a:ext cx="3276000" cy="5120640"/>
          </a:xfrm>
          <a:prstGeom prst="rect">
            <a:avLst/>
          </a:prstGeom>
          <a:ln>
            <a:noFill/>
          </a:ln>
        </p:spPr>
      </p:pic>
      <p:sp>
        <p:nvSpPr>
          <p:cNvPr id="163" name="CustomShape 1"/>
          <p:cNvSpPr/>
          <p:nvPr/>
        </p:nvSpPr>
        <p:spPr>
          <a:xfrm>
            <a:off x="1371600" y="189000"/>
            <a:ext cx="77702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A fleet of 3 complementary aircrafts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4" name="Picture 6"/>
          <p:cNvPicPr/>
          <p:nvPr/>
        </p:nvPicPr>
        <p:blipFill>
          <a:blip r:embed="rId4"/>
          <a:stretch/>
        </p:blipFill>
        <p:spPr>
          <a:xfrm>
            <a:off x="1547640" y="1498680"/>
            <a:ext cx="2376000" cy="775800"/>
          </a:xfrm>
          <a:prstGeom prst="rect">
            <a:avLst/>
          </a:prstGeom>
          <a:ln>
            <a:noFill/>
          </a:ln>
        </p:spPr>
      </p:pic>
      <p:pic>
        <p:nvPicPr>
          <p:cNvPr id="165" name="Picture 7"/>
          <p:cNvPicPr/>
          <p:nvPr/>
        </p:nvPicPr>
        <p:blipFill>
          <a:blip r:embed="rId5"/>
          <a:stretch/>
        </p:blipFill>
        <p:spPr>
          <a:xfrm>
            <a:off x="1619280" y="3861000"/>
            <a:ext cx="2045880" cy="769320"/>
          </a:xfrm>
          <a:prstGeom prst="rect">
            <a:avLst/>
          </a:prstGeom>
          <a:ln>
            <a:noFill/>
          </a:ln>
        </p:spPr>
      </p:pic>
      <p:sp>
        <p:nvSpPr>
          <p:cNvPr id="166" name="CustomShape 2"/>
          <p:cNvSpPr/>
          <p:nvPr/>
        </p:nvSpPr>
        <p:spPr>
          <a:xfrm>
            <a:off x="2910240" y="1484640"/>
            <a:ext cx="2050560" cy="499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30000"/>
              </a:lnSpc>
            </a:pPr>
            <a:r>
              <a:rPr lang="fr-F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Falcon 20: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30000"/>
              </a:lnSpc>
            </a:pPr>
            <a:r>
              <a:rPr lang="fr-FR" sz="10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Haute altitude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2693880" y="2925000"/>
            <a:ext cx="2050560" cy="89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30000"/>
              </a:lnSpc>
            </a:pPr>
            <a:r>
              <a:rPr lang="fr-F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ATR42: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30000"/>
              </a:lnSpc>
            </a:pPr>
            <a:r>
              <a:rPr lang="fr-FR" sz="10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Moyenne troposphère,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30000"/>
              </a:lnSpc>
            </a:pPr>
            <a:r>
              <a:rPr lang="fr-FR" sz="10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charge utile importante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>
            <a:off x="2693880" y="4221000"/>
            <a:ext cx="2050560" cy="499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30000"/>
              </a:lnSpc>
            </a:pPr>
            <a:r>
              <a:rPr lang="fr-F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Piper-Aztec: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30000"/>
              </a:lnSpc>
            </a:pPr>
            <a:r>
              <a:rPr lang="fr-FR" sz="10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Basse altitude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9" name="Picture 11"/>
          <p:cNvPicPr/>
          <p:nvPr/>
        </p:nvPicPr>
        <p:blipFill>
          <a:blip r:embed="rId6"/>
          <a:stretch/>
        </p:blipFill>
        <p:spPr>
          <a:xfrm>
            <a:off x="1042920" y="2233080"/>
            <a:ext cx="2856960" cy="1121760"/>
          </a:xfrm>
          <a:prstGeom prst="rect">
            <a:avLst/>
          </a:prstGeom>
          <a:ln>
            <a:noFill/>
          </a:ln>
        </p:spPr>
      </p:pic>
      <p:sp>
        <p:nvSpPr>
          <p:cNvPr id="170" name="CustomShape 5"/>
          <p:cNvSpPr/>
          <p:nvPr/>
        </p:nvSpPr>
        <p:spPr>
          <a:xfrm>
            <a:off x="4830840" y="2925000"/>
            <a:ext cx="4059720" cy="145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Bi turbo-propulsor for studies in the mid troposphere.  Equipped for chemistry, microphysics, turbulence by in situ and remote sensing instruments.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Payload 4.6 T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6"/>
          <p:cNvSpPr/>
          <p:nvPr/>
        </p:nvSpPr>
        <p:spPr>
          <a:xfrm>
            <a:off x="5046840" y="1484640"/>
            <a:ext cx="3555360" cy="122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Jet for studies in the UT/LS domain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Equipped for both in situ and remote sensing mesurements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Payload 1.2T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CustomShape 7"/>
          <p:cNvSpPr/>
          <p:nvPr/>
        </p:nvSpPr>
        <p:spPr>
          <a:xfrm>
            <a:off x="4830840" y="4221000"/>
            <a:ext cx="4203720" cy="98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Twin-engine  for studies in urban regions and boundary layer turbulence.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3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Payload 200kg.</a:t>
            </a:r>
            <a:r>
              <a:rPr lang="fr-FR" sz="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8"/>
          <p:cNvSpPr/>
          <p:nvPr/>
        </p:nvSpPr>
        <p:spPr>
          <a:xfrm>
            <a:off x="2422440" y="836640"/>
            <a:ext cx="6684120" cy="758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CustomShape 9"/>
          <p:cNvSpPr/>
          <p:nvPr/>
        </p:nvSpPr>
        <p:spPr>
          <a:xfrm>
            <a:off x="4169520" y="5748120"/>
            <a:ext cx="4839840" cy="45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20M€ of public investment.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5" name="Picture 2"/>
          <p:cNvPicPr/>
          <p:nvPr/>
        </p:nvPicPr>
        <p:blipFill>
          <a:blip r:embed="rId7"/>
          <a:stretch/>
        </p:blipFill>
        <p:spPr>
          <a:xfrm>
            <a:off x="-47520" y="4931640"/>
            <a:ext cx="3947400" cy="1923480"/>
          </a:xfrm>
          <a:prstGeom prst="rect">
            <a:avLst/>
          </a:prstGeom>
          <a:ln>
            <a:noFill/>
          </a:ln>
        </p:spPr>
      </p:pic>
      <p:sp>
        <p:nvSpPr>
          <p:cNvPr id="176" name="CustomShape 10"/>
          <p:cNvSpPr/>
          <p:nvPr/>
        </p:nvSpPr>
        <p:spPr>
          <a:xfrm>
            <a:off x="3276720" y="6629400"/>
            <a:ext cx="2893320" cy="22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324000" y="1052640"/>
            <a:ext cx="8665560" cy="534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Present situation: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5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The aging Falcon 20 can be used until 2020  but then a major and very costly overhaul would be necessary (replacement of the engines) to extend its life time.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5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 The ATR-42 can be exploited until 2030 after an important checkup in 2020.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56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  <a:ea typeface="DejaVu Sans"/>
              </a:rPr>
              <a:t>The Piper can still be used for 10 years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1371600" y="189000"/>
            <a:ext cx="7770240" cy="45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CustomShape 3"/>
          <p:cNvSpPr/>
          <p:nvPr/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DU OA 2/2/2016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1440000" y="1269720"/>
            <a:ext cx="6548760" cy="367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 and con of the Falcon 20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Low exploitation costs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Easily deployable and usable for transnational access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Carry both remote sensing and in situ payload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Complementary to the German fleet (plane and instruments)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 aerosol vein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Limited autonomy/range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Limited power on board (Limited payload)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457200" y="273600"/>
            <a:ext cx="8228520" cy="11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82" name="Image 5"/>
          <p:cNvPicPr/>
          <p:nvPr/>
        </p:nvPicPr>
        <p:blipFill>
          <a:blip r:embed="rId2"/>
          <a:stretch/>
        </p:blipFill>
        <p:spPr>
          <a:xfrm>
            <a:off x="1279440" y="576000"/>
            <a:ext cx="6856560" cy="4553640"/>
          </a:xfrm>
          <a:prstGeom prst="rect">
            <a:avLst/>
          </a:prstGeom>
          <a:ln>
            <a:noFill/>
          </a:ln>
        </p:spPr>
      </p:pic>
      <p:sp>
        <p:nvSpPr>
          <p:cNvPr id="183" name="CustomShape 2"/>
          <p:cNvSpPr/>
          <p:nvPr/>
        </p:nvSpPr>
        <p:spPr>
          <a:xfrm>
            <a:off x="2448000" y="5400000"/>
            <a:ext cx="3850200" cy="108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161280" algn="ctr"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 NAWDEX/EPATAN campaign – October 2016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457200" y="273600"/>
            <a:ext cx="8228520" cy="11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Renewal of the jet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457200" y="1418040"/>
            <a:ext cx="9143280" cy="441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fr-FR" sz="166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A new jet  with significantly improved </a:t>
            </a:r>
            <a:r>
              <a:rPr lang="fr-FR" sz="166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performances  </a:t>
            </a:r>
            <a:r>
              <a:rPr lang="fr-FR" sz="166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without increasing costs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86" name="Table 3"/>
          <p:cNvGraphicFramePr/>
          <p:nvPr/>
        </p:nvGraphicFramePr>
        <p:xfrm>
          <a:off x="1098360" y="2135520"/>
          <a:ext cx="6603120" cy="4264920"/>
        </p:xfrm>
        <a:graphic>
          <a:graphicData uri="http://schemas.openxmlformats.org/drawingml/2006/table">
            <a:tbl>
              <a:tblPr/>
              <a:tblGrid>
                <a:gridCol w="1804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4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4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Top altitude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+10%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From 13 to 14.5 km</a:t>
                      </a: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 with equivalent payload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Autonomy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x2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From 2000-3000 km to 4000-6000 km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Payload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x2,5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From 1000 kg to 2500 kg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Electric power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x2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From 8.5 kVA to 18 kVA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9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Maitenance and operation costs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-15%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Reduction by 15% of the annual contribution of funding agency to the recurrent costs of Safire </a:t>
                      </a:r>
                      <a:r>
                        <a:rPr lang="fr-FR" sz="11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Verdana"/>
                          <a:ea typeface="Calibri"/>
                        </a:rPr>
                        <a:t>– Could be converted into more flying hours for French scientists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3000" marR="630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228600" y="1876320"/>
            <a:ext cx="2856960" cy="319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000" tIns="22680" rIns="45000" bIns="2268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293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Spica Neue Light"/>
                <a:cs typeface="DejaVu Sans"/>
              </a:rPr>
              <a:t>Support to ESA EUMETSAT and CNES/DLR satellite missions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3694320" y="2033640"/>
            <a:ext cx="5039640" cy="359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000" tIns="22680" rIns="45000" bIns="22680" anchor="ctr"/>
          <a:lstStyle/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ADM-Aeolus (wind measurement from lidar)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Earth-Care (aerosol and cloud lida</a:t>
            </a: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r+radar)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3MI  (</a:t>
            </a: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Multi-Viewing. Multi-Channel Multi-Polarization Imaging): Osiris (LOA)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IASI-NG + MTG-IRS (LEO and GEO new hysperspectral IR sounders) 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MTG/LI (atmospheric electricity)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MERLIN (CH4 lidar): CHARM-F prototype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BIOMASS (SETHI prototype)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New projects for active instruments: MESCAL (follow on of CALIPSO), new radar</a:t>
            </a: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 (cloud and precipitation dynamics)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08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 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25" name="CustomShape 3"/>
          <p:cNvSpPr/>
          <p:nvPr/>
        </p:nvSpPr>
        <p:spPr>
          <a:xfrm rot="10800000" flipV="1">
            <a:off x="34814880" y="3582000"/>
            <a:ext cx="5219640" cy="33192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7632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45000" tIns="22680" rIns="45000" bIns="2268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Spica Neue Light"/>
                <a:cs typeface="DejaVu Sans"/>
              </a:rPr>
              <a:t>Objectifs (non limitatif)  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26" name="CustomShape 4"/>
          <p:cNvSpPr/>
          <p:nvPr/>
        </p:nvSpPr>
        <p:spPr>
          <a:xfrm>
            <a:off x="734400" y="1035360"/>
            <a:ext cx="345240" cy="178200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9828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3254693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228600" y="1876320"/>
            <a:ext cx="2856960" cy="319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000" tIns="22680" rIns="45000" bIns="2268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293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Spica Neue Light"/>
                <a:cs typeface="DejaVu Sans"/>
              </a:rPr>
              <a:t>Improve and develop new instruments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3694320" y="2033640"/>
            <a:ext cx="5039640" cy="3599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000" tIns="22680" rIns="45000" bIns="2268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Diversity of polarisation for cloud radar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Doppler aerosol and cloud lidar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H2O lidar 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Aerosol intake and AMS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PTR-MS (Proton Transfer Reactiion – Mass Spectrometry) for gases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NOx in the standard package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Electric field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SW Radiometry: OSIRIS (3MI model)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IR radiometry for the emissivity of clouds: CLIMAT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171720" marR="0" lvl="0" indent="-17028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Tx/>
              <a:buFont typeface="Arial"/>
              <a:buChar char="•"/>
              <a:tabLst/>
              <a:defRPr/>
            </a:pPr>
            <a:r>
              <a:rPr kumimoji="0" lang="fr-FR" sz="1800" b="0" i="0" u="none" strike="noStrike" kern="1200" cap="none" spc="-1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DejaVu Sans"/>
                <a:cs typeface="DejaVu Sans"/>
              </a:rPr>
              <a:t>Micro-wave sounder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29" name="CustomShape 3"/>
          <p:cNvSpPr/>
          <p:nvPr/>
        </p:nvSpPr>
        <p:spPr>
          <a:xfrm rot="10800000" flipV="1">
            <a:off x="34814880" y="3582000"/>
            <a:ext cx="5219640" cy="33192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7632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45000" tIns="22680" rIns="45000" bIns="2268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Corbel"/>
                <a:ea typeface="Spica Neue Light"/>
                <a:cs typeface="DejaVu Sans"/>
              </a:rPr>
              <a:t>Objectifs (non limitatif)  </a:t>
            </a:r>
            <a:endParaRPr kumimoji="0" lang="fr-FR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734400" y="1035360"/>
            <a:ext cx="345240" cy="178200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9828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2151328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457200" y="273600"/>
            <a:ext cx="8228520" cy="114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2"/>
          <p:cNvSpPr/>
          <p:nvPr/>
        </p:nvSpPr>
        <p:spPr>
          <a:xfrm>
            <a:off x="648360" y="1487160"/>
            <a:ext cx="7991280" cy="441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The funding for the replacement of the jet is not yet stabilized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Replacement of the jet is the number one priority for INSU inside CNRS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The project is being carried to the 3rd « programme d’investissement d’avenir » (PIA3, investment program for the future).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20 M€ requested (8 M€ to acquire a plane on the used market, 12 M€ for transformation and certification)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ani"/>
                <a:ea typeface="DejaVu Sans"/>
              </a:rPr>
              <a:t>The PIA3 plans to invest 5.9 billions € is research and education.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486</Words>
  <Application>Microsoft Office PowerPoint</Application>
  <PresentationFormat>Affichage à l'écran (4:3)</PresentationFormat>
  <Paragraphs>110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9</vt:i4>
      </vt:variant>
    </vt:vector>
  </HeadingPairs>
  <TitlesOfParts>
    <vt:vector size="26" baseType="lpstr">
      <vt:lpstr>Arial</vt:lpstr>
      <vt:lpstr>Calibri</vt:lpstr>
      <vt:lpstr>Century Gothic</vt:lpstr>
      <vt:lpstr>Corbel</vt:lpstr>
      <vt:lpstr>DejaVu Sans</vt:lpstr>
      <vt:lpstr>Myriad Pro</vt:lpstr>
      <vt:lpstr>Spica Neue Light</vt:lpstr>
      <vt:lpstr>Symbol</vt:lpstr>
      <vt:lpstr>Times New Roman</vt:lpstr>
      <vt:lpstr>Vani</vt:lpstr>
      <vt:lpstr>Verdana</vt:lpstr>
      <vt:lpstr>Wingdings</vt:lpstr>
      <vt:lpstr>Office Theme</vt:lpstr>
      <vt:lpstr>Office Theme</vt:lpstr>
      <vt:lpstr>Office Theme</vt:lpstr>
      <vt:lpstr>Office Theme</vt:lpstr>
      <vt:lpstr>1_Office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Gérard Ancellet</dc:creator>
  <dc:description/>
  <cp:lastModifiedBy>Bernard Legras</cp:lastModifiedBy>
  <cp:revision>11</cp:revision>
  <dcterms:modified xsi:type="dcterms:W3CDTF">2017-05-05T07:40:29Z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Présentation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