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1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7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1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2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4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BB68-EED0-4288-97F1-0C1B11B3FCD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CE1-65C2-4430-BBA8-6B3082CB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5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62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61660"/>
            <a:ext cx="2792680" cy="1396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Stratospheric Airborne Science?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 (partial) British View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Prof.</a:t>
            </a:r>
            <a:r>
              <a:rPr lang="en-GB" dirty="0" smtClean="0">
                <a:solidFill>
                  <a:srgbClr val="002060"/>
                </a:solidFill>
              </a:rPr>
              <a:t> Guy Gratton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04" y="5464933"/>
            <a:ext cx="4499992" cy="13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Aspirations to improve future science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Enhanced remote sensing instrumentation: </a:t>
            </a:r>
            <a:r>
              <a:rPr lang="en-GB" sz="2800" dirty="0" smtClean="0"/>
              <a:t>11 (16%)</a:t>
            </a:r>
            <a:endParaRPr lang="en-GB" sz="2800" dirty="0"/>
          </a:p>
          <a:p>
            <a:pPr lvl="0"/>
            <a:r>
              <a:rPr lang="en-GB" sz="2800" dirty="0"/>
              <a:t>Greater aircraft range: </a:t>
            </a:r>
            <a:r>
              <a:rPr lang="en-GB" sz="2800" dirty="0" smtClean="0"/>
              <a:t>10 (15%)</a:t>
            </a:r>
            <a:endParaRPr lang="en-GB" sz="2800" dirty="0"/>
          </a:p>
          <a:p>
            <a:pPr lvl="0"/>
            <a:r>
              <a:rPr lang="en-GB" sz="2800" dirty="0"/>
              <a:t>Cloud radar: </a:t>
            </a:r>
            <a:r>
              <a:rPr lang="en-GB" sz="2800" dirty="0" smtClean="0"/>
              <a:t>8 (12%)</a:t>
            </a:r>
            <a:endParaRPr lang="en-GB" sz="2800" dirty="0"/>
          </a:p>
          <a:p>
            <a:pPr lvl="0"/>
            <a:r>
              <a:rPr lang="en-GB" sz="2800" dirty="0"/>
              <a:t>Greater endurance: </a:t>
            </a:r>
            <a:r>
              <a:rPr lang="en-GB" sz="2800" dirty="0" smtClean="0"/>
              <a:t>7 (11%)</a:t>
            </a:r>
            <a:endParaRPr lang="en-GB" sz="2800" dirty="0"/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Higher service ceiling: 7 </a:t>
            </a:r>
            <a:r>
              <a:rPr lang="en-GB" sz="2800" dirty="0" smtClean="0">
                <a:solidFill>
                  <a:srgbClr val="FF0000"/>
                </a:solidFill>
              </a:rPr>
              <a:t>(11%)</a:t>
            </a:r>
            <a:endParaRPr lang="en-GB" sz="2800" dirty="0">
              <a:solidFill>
                <a:srgbClr val="FF0000"/>
              </a:solidFill>
            </a:endParaRPr>
          </a:p>
          <a:p>
            <a:pPr lvl="0"/>
            <a:r>
              <a:rPr lang="en-GB" sz="2800" dirty="0"/>
              <a:t>Aerosol instrumentation and/or inlets: 4</a:t>
            </a:r>
          </a:p>
          <a:p>
            <a:pPr lvl="0"/>
            <a:r>
              <a:rPr lang="en-GB" sz="2800" dirty="0" err="1"/>
              <a:t>Bioparticle</a:t>
            </a:r>
            <a:r>
              <a:rPr lang="en-GB" sz="2800" dirty="0"/>
              <a:t> and holographic spectrometers: 4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27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limited stratospheric ability</a:t>
            </a:r>
          </a:p>
          <a:p>
            <a:endParaRPr lang="en-GB" dirty="0"/>
          </a:p>
          <a:p>
            <a:r>
              <a:rPr lang="en-GB" dirty="0" smtClean="0"/>
              <a:t>~25% of atmospheric scientists want to improve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3" y="52311"/>
            <a:ext cx="783907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4" y="5157192"/>
            <a:ext cx="699512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UK History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40152" y="1"/>
            <a:ext cx="504056" cy="764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23032" y="0"/>
            <a:ext cx="504056" cy="764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648712" y="4546406"/>
            <a:ext cx="1086936" cy="3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aircraft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 is considering a BAe-146 replacement</a:t>
            </a:r>
          </a:p>
          <a:p>
            <a:endParaRPr lang="en-GB" dirty="0"/>
          </a:p>
          <a:p>
            <a:r>
              <a:rPr lang="en-GB" dirty="0" smtClean="0"/>
              <a:t>Timescale ~2025</a:t>
            </a:r>
          </a:p>
          <a:p>
            <a:endParaRPr lang="en-GB" dirty="0"/>
          </a:p>
          <a:p>
            <a:r>
              <a:rPr lang="en-GB" dirty="0" smtClean="0"/>
              <a:t>May be a high performance </a:t>
            </a:r>
            <a:r>
              <a:rPr lang="en-GB" dirty="0" err="1" smtClean="0"/>
              <a:t>bizjet</a:t>
            </a:r>
            <a:endParaRPr lang="en-GB" dirty="0" smtClean="0"/>
          </a:p>
          <a:p>
            <a:pPr lvl="1"/>
            <a:r>
              <a:rPr lang="en-GB" dirty="0" smtClean="0"/>
              <a:t>Falcon 7X?</a:t>
            </a:r>
          </a:p>
          <a:p>
            <a:pPr lvl="1"/>
            <a:r>
              <a:rPr lang="en-GB" dirty="0" smtClean="0"/>
              <a:t>51,000ft / 15.5km</a:t>
            </a:r>
          </a:p>
          <a:p>
            <a:pPr lvl="1"/>
            <a:r>
              <a:rPr lang="en-GB" dirty="0" smtClean="0"/>
              <a:t>No decision yet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aircraft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Qinetiq / Airbus </a:t>
            </a:r>
            <a:r>
              <a:rPr lang="en-GB" dirty="0" smtClean="0"/>
              <a:t>Zephyr (7 or 8?)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 week+ endurance, 60,000ft+</a:t>
            </a:r>
          </a:p>
          <a:p>
            <a:r>
              <a:rPr lang="en-GB" dirty="0" smtClean="0"/>
              <a:t>Small </a:t>
            </a:r>
            <a:r>
              <a:rPr lang="en-GB" dirty="0" smtClean="0"/>
              <a:t>(1.5kg/ 40W </a:t>
            </a:r>
            <a:r>
              <a:rPr lang="en-GB" dirty="0" smtClean="0">
                <a:sym typeface="Wingdings" panose="05000000000000000000" pitchFamily="2" charset="2"/>
              </a:rPr>
              <a:t> 5kg/200W</a:t>
            </a:r>
            <a:r>
              <a:rPr lang="en-GB" dirty="0" smtClean="0"/>
              <a:t>) </a:t>
            </a:r>
            <a:r>
              <a:rPr lang="en-GB" dirty="0" smtClean="0"/>
              <a:t>Payload</a:t>
            </a:r>
            <a:endParaRPr lang="en-GB" dirty="0"/>
          </a:p>
        </p:txBody>
      </p:sp>
      <p:pic>
        <p:nvPicPr>
          <p:cNvPr id="1026" name="Picture 2" descr="https://airbusdefenceandspace.com/wp-content/uploads/2016/04/z7-sunri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3"/>
          <a:stretch/>
        </p:blipFill>
        <p:spPr bwMode="auto">
          <a:xfrm>
            <a:off x="0" y="4167704"/>
            <a:ext cx="9144000" cy="27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11760" y="2564904"/>
            <a:ext cx="6624736" cy="42930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Aircraft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Canberra PR9 XH134</a:t>
            </a:r>
          </a:p>
          <a:p>
            <a:r>
              <a:rPr lang="en-GB" sz="2400" dirty="0" smtClean="0"/>
              <a:t>Has been airworthy in last 2 years</a:t>
            </a:r>
          </a:p>
          <a:p>
            <a:r>
              <a:rPr lang="en-GB" sz="2400" dirty="0" smtClean="0"/>
              <a:t>~1.5 tonnes payload</a:t>
            </a:r>
          </a:p>
          <a:p>
            <a:r>
              <a:rPr lang="en-GB" sz="2400" dirty="0" smtClean="0"/>
              <a:t>55,000+ft ceiling</a:t>
            </a:r>
          </a:p>
          <a:p>
            <a:pPr lvl="1"/>
            <a:r>
              <a:rPr lang="en-GB" sz="2000" dirty="0" smtClean="0"/>
              <a:t>(17km)</a:t>
            </a:r>
            <a:endParaRPr lang="en-GB" sz="2000" dirty="0" smtClean="0"/>
          </a:p>
          <a:p>
            <a:r>
              <a:rPr lang="en-GB" sz="2400" dirty="0" smtClean="0"/>
              <a:t>Available now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https</a:t>
            </a:r>
            <a:r>
              <a:rPr lang="en-GB" sz="2400" dirty="0"/>
              <a:t>://www.bonhams.com/auctions/23589/lot/99/</a:t>
            </a:r>
          </a:p>
        </p:txBody>
      </p:sp>
    </p:spTree>
    <p:extLst>
      <p:ext uri="{BB962C8B-B14F-4D97-AF65-F5344CB8AC3E}">
        <p14:creationId xmlns:p14="http://schemas.microsoft.com/office/powerpoint/2010/main" val="20214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Foreign aircraft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NASA Global Hawk – some history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DLR HALO – no </a:t>
            </a:r>
            <a:r>
              <a:rPr lang="en-GB" dirty="0" smtClean="0"/>
              <a:t>history yet – only 15km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ER2?, WB57?, White Knight?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>
          <a:xfrm>
            <a:off x="2483768" y="3645024"/>
            <a:ext cx="5627860" cy="217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" t="31362" b="18459"/>
          <a:stretch/>
        </p:blipFill>
        <p:spPr>
          <a:xfrm>
            <a:off x="3491880" y="2044824"/>
            <a:ext cx="5308888" cy="1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8064" cy="686408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1" y="0"/>
            <a:ext cx="4054143" cy="2715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88" y="-243408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Discussion?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3"/>
          <a:stretch/>
        </p:blipFill>
        <p:spPr>
          <a:xfrm>
            <a:off x="5076056" y="4553870"/>
            <a:ext cx="4051528" cy="229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24" y="2708921"/>
            <a:ext cx="3995560" cy="184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1653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guat@faam.ac.uk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Reminder – Typical Ceilings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Unpressurised aeroplane: 12,000ft (3.7km)</a:t>
            </a:r>
          </a:p>
          <a:p>
            <a:endParaRPr lang="en-GB" sz="2400" dirty="0" smtClean="0"/>
          </a:p>
          <a:p>
            <a:r>
              <a:rPr lang="en-GB" sz="2400" dirty="0" smtClean="0"/>
              <a:t>Typical Turboprop (ATR42, C130): 25,000ft (7.6km)</a:t>
            </a:r>
          </a:p>
          <a:p>
            <a:r>
              <a:rPr lang="en-GB" sz="2400" dirty="0" smtClean="0"/>
              <a:t>BAe-146: 35,000ft  (10.7km)</a:t>
            </a:r>
          </a:p>
          <a:p>
            <a:endParaRPr lang="en-GB" sz="2400" dirty="0" smtClean="0"/>
          </a:p>
          <a:p>
            <a:r>
              <a:rPr lang="en-GB" sz="2400" dirty="0" smtClean="0"/>
              <a:t>Most airliners (B737, A320…): 41,000ft (12.5km)</a:t>
            </a:r>
          </a:p>
          <a:p>
            <a:endParaRPr lang="en-GB" sz="2400" dirty="0" smtClean="0"/>
          </a:p>
          <a:p>
            <a:r>
              <a:rPr lang="en-GB" sz="2400" dirty="0" smtClean="0"/>
              <a:t>High performance </a:t>
            </a:r>
            <a:r>
              <a:rPr lang="en-GB" sz="2400" dirty="0" err="1" smtClean="0"/>
              <a:t>bizjets</a:t>
            </a:r>
            <a:r>
              <a:rPr lang="en-GB" sz="2400" dirty="0" smtClean="0"/>
              <a:t> (G550, F8X): 51,000ft (15.5km)</a:t>
            </a:r>
          </a:p>
          <a:p>
            <a:endParaRPr lang="en-GB" sz="2400" dirty="0" smtClean="0"/>
          </a:p>
          <a:p>
            <a:r>
              <a:rPr lang="en-GB" sz="2400" dirty="0" smtClean="0"/>
              <a:t>Military reconnaissance a/c (GH, Canberra, M55): </a:t>
            </a:r>
            <a:r>
              <a:rPr lang="en-GB" sz="2400" dirty="0" smtClean="0"/>
              <a:t>~60,000ft (~18.3km</a:t>
            </a:r>
            <a:r>
              <a:rPr lang="en-GB" sz="2400" dirty="0" smtClean="0"/>
              <a:t>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4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Above the tropopause?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Unpressurised aeroplane: 12,000ft (3.7km) </a:t>
            </a:r>
            <a:r>
              <a:rPr lang="en-GB" sz="2800" b="1" dirty="0" smtClean="0">
                <a:solidFill>
                  <a:srgbClr val="FF0000"/>
                </a:solidFill>
              </a:rPr>
              <a:t> NEVER</a:t>
            </a:r>
          </a:p>
          <a:p>
            <a:endParaRPr lang="en-GB" sz="2400" dirty="0" smtClean="0"/>
          </a:p>
          <a:p>
            <a:r>
              <a:rPr lang="en-GB" sz="2400" dirty="0" smtClean="0"/>
              <a:t>Typical Turboprop: 25,000ft (7.6km)</a:t>
            </a:r>
          </a:p>
          <a:p>
            <a:r>
              <a:rPr lang="en-GB" sz="2400" dirty="0" smtClean="0"/>
              <a:t>BAe-146: 35,000ft  (10.7km)</a:t>
            </a:r>
          </a:p>
          <a:p>
            <a:endParaRPr lang="en-GB" sz="2400" dirty="0" smtClean="0"/>
          </a:p>
          <a:p>
            <a:r>
              <a:rPr lang="en-GB" sz="2400" dirty="0" smtClean="0"/>
              <a:t>Most airliners (B737, A320…): 41,000ft (12.5km)</a:t>
            </a:r>
          </a:p>
          <a:p>
            <a:endParaRPr lang="en-GB" sz="2400" dirty="0" smtClean="0"/>
          </a:p>
          <a:p>
            <a:r>
              <a:rPr lang="en-GB" sz="2400" dirty="0" smtClean="0"/>
              <a:t>High performance </a:t>
            </a:r>
            <a:r>
              <a:rPr lang="en-GB" sz="2400" dirty="0" err="1" smtClean="0"/>
              <a:t>bizjets</a:t>
            </a:r>
            <a:r>
              <a:rPr lang="en-GB" sz="2400" dirty="0" smtClean="0"/>
              <a:t> (G550, F8X): 51,000ft (15.5km)</a:t>
            </a:r>
          </a:p>
          <a:p>
            <a:endParaRPr lang="en-GB" sz="2400" dirty="0" smtClean="0"/>
          </a:p>
          <a:p>
            <a:r>
              <a:rPr lang="en-GB" sz="2400" dirty="0" smtClean="0"/>
              <a:t>Military reconnaissance a/c (GH, Canberra, M55): 60,000ft (18.3km)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22453" y="2348880"/>
            <a:ext cx="2509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(Ant)Arctic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Winter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3340323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Typical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Temperate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58772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Equatorial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172400" y="4294430"/>
            <a:ext cx="360040" cy="158284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defines ceiling?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GB" dirty="0" smtClean="0"/>
              <a:t>Sufficient thrust to maintain level flight</a:t>
            </a:r>
          </a:p>
          <a:p>
            <a:pPr marL="857250" lvl="1" indent="-457200">
              <a:buFontTx/>
              <a:buChar char="-"/>
            </a:pPr>
            <a:r>
              <a:rPr lang="en-GB" dirty="0" smtClean="0"/>
              <a:t>Applying to heavier than air vehicles</a:t>
            </a:r>
          </a:p>
          <a:p>
            <a:pPr marL="857250" lvl="1" indent="-457200">
              <a:buFontTx/>
              <a:buChar char="-"/>
            </a:pPr>
            <a:endParaRPr lang="en-GB" dirty="0"/>
          </a:p>
          <a:p>
            <a:pPr marL="857250" lvl="1" indent="-457200"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(2) “Coffin Corner”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Where stall speed and Mach limits co-</a:t>
            </a:r>
            <a:r>
              <a:rPr lang="en-GB" dirty="0" err="1" smtClean="0"/>
              <a:t>incide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(3) Buoyancy</a:t>
            </a:r>
          </a:p>
          <a:p>
            <a:pPr lvl="1"/>
            <a:r>
              <a:rPr lang="en-GB" dirty="0" smtClean="0"/>
              <a:t>Applies to lighter than air vehicles</a:t>
            </a:r>
          </a:p>
          <a:p>
            <a:pPr lvl="1"/>
            <a:r>
              <a:rPr lang="en-GB" dirty="0" smtClean="0"/>
              <a:t>Related to gas dynamics and structural elasticity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Coffin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44952"/>
              </p:ext>
            </p:extLst>
          </p:nvPr>
        </p:nvGraphicFramePr>
        <p:xfrm>
          <a:off x="539552" y="1124744"/>
          <a:ext cx="7920880" cy="557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4838634" imgH="4181599" progId="Excel.Chart.8">
                  <p:embed/>
                </p:oleObj>
              </mc:Choice>
              <mc:Fallback>
                <p:oleObj name="Chart" r:id="rId3" imgW="4838634" imgH="418159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24744"/>
                        <a:ext cx="7920880" cy="5570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Callout 1 5"/>
          <p:cNvSpPr/>
          <p:nvPr/>
        </p:nvSpPr>
        <p:spPr>
          <a:xfrm>
            <a:off x="2271976" y="5323224"/>
            <a:ext cx="2376264" cy="288032"/>
          </a:xfrm>
          <a:prstGeom prst="borderCallout1">
            <a:avLst>
              <a:gd name="adj1" fmla="val 45205"/>
              <a:gd name="adj2" fmla="val -1920"/>
              <a:gd name="adj3" fmla="val 96627"/>
              <a:gd name="adj4" fmla="val -2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Microlight stall ~35kts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271976" y="4797152"/>
            <a:ext cx="2376264" cy="288032"/>
          </a:xfrm>
          <a:prstGeom prst="borderCallout1">
            <a:avLst>
              <a:gd name="adj1" fmla="val 45205"/>
              <a:gd name="adj2" fmla="val -1920"/>
              <a:gd name="adj3" fmla="val 218322"/>
              <a:gd name="adj4" fmla="val -2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Light a/c stall ~60kts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156176" y="4941168"/>
            <a:ext cx="2376264" cy="288032"/>
          </a:xfrm>
          <a:prstGeom prst="borderCallout1">
            <a:avLst>
              <a:gd name="adj1" fmla="val 45205"/>
              <a:gd name="adj2" fmla="val -1920"/>
              <a:gd name="adj3" fmla="val 96627"/>
              <a:gd name="adj4" fmla="val -2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Typical airliner ~100kts</a:t>
            </a:r>
          </a:p>
        </p:txBody>
      </p:sp>
      <p:pic>
        <p:nvPicPr>
          <p:cNvPr id="1031" name="Picture 7" descr="C:\Users\Guy\AppData\Local\Microsoft\Windows\INetCache\IE\8QWQJKVY\coffin_richardson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00" y="0"/>
            <a:ext cx="2795909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7344308" y="620688"/>
            <a:ext cx="377346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UK airborne scientists survey 2016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Professor / Functional Head: 24</a:t>
            </a:r>
          </a:p>
          <a:p>
            <a:pPr lvl="0"/>
            <a:r>
              <a:rPr lang="en-GB" dirty="0"/>
              <a:t>Other science related role:7</a:t>
            </a:r>
          </a:p>
          <a:p>
            <a:pPr lvl="0"/>
            <a:r>
              <a:rPr lang="en-GB" dirty="0"/>
              <a:t>Senior Lecturer / Reader / Senior Research Fellow: 13</a:t>
            </a:r>
          </a:p>
          <a:p>
            <a:pPr lvl="0"/>
            <a:r>
              <a:rPr lang="en-GB" dirty="0"/>
              <a:t>Postdoctoral researcher or research engineer: 10</a:t>
            </a:r>
          </a:p>
          <a:p>
            <a:pPr lvl="0"/>
            <a:r>
              <a:rPr lang="en-GB" dirty="0"/>
              <a:t>Lecturer / Research Fellow: 6</a:t>
            </a:r>
          </a:p>
          <a:p>
            <a:pPr lvl="0"/>
            <a:r>
              <a:rPr lang="en-GB" dirty="0"/>
              <a:t>Ground based research facilities manager: 1</a:t>
            </a:r>
          </a:p>
          <a:p>
            <a:pPr lvl="0"/>
            <a:r>
              <a:rPr lang="en-GB" dirty="0"/>
              <a:t>Early career researcher: 5</a:t>
            </a:r>
          </a:p>
          <a:p>
            <a:pPr lvl="0"/>
            <a:r>
              <a:rPr lang="en-GB" dirty="0"/>
              <a:t>Project support science / engineering role: 1</a:t>
            </a:r>
          </a:p>
          <a:p>
            <a:pPr lvl="0"/>
            <a:r>
              <a:rPr lang="en-GB" dirty="0"/>
              <a:t>Postgraduate student: </a:t>
            </a:r>
            <a:r>
              <a:rPr lang="en-GB" dirty="0" smtClean="0"/>
              <a:t>3</a:t>
            </a:r>
          </a:p>
          <a:p>
            <a:pPr marL="0" lvl="0" indent="0" algn="r">
              <a:buNone/>
            </a:pPr>
            <a:r>
              <a:rPr lang="en-GB" dirty="0" smtClean="0"/>
              <a:t>=69 total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0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Disciplines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Atmospheric physics / atmospheric dynamics: 47</a:t>
            </a:r>
          </a:p>
          <a:p>
            <a:pPr lvl="0"/>
            <a:r>
              <a:rPr lang="en-GB" dirty="0"/>
              <a:t>Meteorology: 29</a:t>
            </a:r>
          </a:p>
          <a:p>
            <a:pPr lvl="0"/>
            <a:r>
              <a:rPr lang="en-GB" dirty="0"/>
              <a:t>Atmospheric chemistry: 29</a:t>
            </a:r>
          </a:p>
          <a:p>
            <a:pPr lvl="0"/>
            <a:r>
              <a:rPr lang="en-GB" dirty="0"/>
              <a:t>Climatology: 11</a:t>
            </a:r>
          </a:p>
          <a:p>
            <a:pPr lvl="0"/>
            <a:r>
              <a:rPr lang="en-GB" dirty="0"/>
              <a:t>Remote sensing: 3</a:t>
            </a:r>
          </a:p>
          <a:p>
            <a:pPr lvl="0"/>
            <a:r>
              <a:rPr lang="en-GB" dirty="0"/>
              <a:t>Geology / Volcanology: 2</a:t>
            </a:r>
          </a:p>
          <a:p>
            <a:pPr lvl="0"/>
            <a:r>
              <a:rPr lang="en-GB" dirty="0"/>
              <a:t>Aerosol science:2</a:t>
            </a:r>
          </a:p>
          <a:p>
            <a:pPr lvl="0"/>
            <a:r>
              <a:rPr lang="en-GB" dirty="0"/>
              <a:t>Radiation science: 1</a:t>
            </a:r>
          </a:p>
          <a:p>
            <a:pPr lvl="0"/>
            <a:r>
              <a:rPr lang="en-GB" dirty="0"/>
              <a:t>Astrophysics: 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Perceived problems with the BAe-146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Limited endurance: 23</a:t>
            </a:r>
          </a:p>
          <a:p>
            <a:pPr lvl="0"/>
            <a:r>
              <a:rPr lang="en-GB" dirty="0">
                <a:solidFill>
                  <a:srgbClr val="FF0000"/>
                </a:solidFill>
              </a:rPr>
              <a:t>Low service ceiling: </a:t>
            </a:r>
            <a:r>
              <a:rPr lang="en-GB" dirty="0" smtClean="0">
                <a:solidFill>
                  <a:srgbClr val="FF0000"/>
                </a:solidFill>
              </a:rPr>
              <a:t>19 (28%)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dirty="0"/>
              <a:t>Limited aircraft range: 18</a:t>
            </a:r>
          </a:p>
          <a:p>
            <a:pPr lvl="0"/>
            <a:r>
              <a:rPr lang="en-GB" dirty="0"/>
              <a:t>Ability to fly low level over the UK: 4</a:t>
            </a:r>
          </a:p>
          <a:p>
            <a:pPr lvl="0"/>
            <a:r>
              <a:rPr lang="en-GB" dirty="0"/>
              <a:t>Difficulty in reaching distant and remote locations: 4 </a:t>
            </a:r>
          </a:p>
          <a:p>
            <a:pPr lvl="0"/>
            <a:r>
              <a:rPr lang="en-GB" dirty="0"/>
              <a:t>Limited ability to fly in convective clouds: 3</a:t>
            </a:r>
          </a:p>
          <a:p>
            <a:pPr lvl="0"/>
            <a:r>
              <a:rPr lang="en-GB" dirty="0"/>
              <a:t>Ability to fly at lower speeds (~&lt;80m/s?): 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4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Critical characteristics of BAe-146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Ability to conduct low flying: 39 (56%)</a:t>
            </a:r>
          </a:p>
          <a:p>
            <a:pPr lvl="0"/>
            <a:r>
              <a:rPr lang="en-GB" dirty="0"/>
              <a:t>Ability to carry large and varied payloads: 23 (33%) </a:t>
            </a:r>
          </a:p>
          <a:p>
            <a:pPr lvl="0"/>
            <a:r>
              <a:rPr lang="en-GB" dirty="0">
                <a:solidFill>
                  <a:srgbClr val="FF0000"/>
                </a:solidFill>
              </a:rPr>
              <a:t>Service ceiling (should not be less): 21 (30%) </a:t>
            </a:r>
          </a:p>
          <a:p>
            <a:pPr lvl="0"/>
            <a:r>
              <a:rPr lang="en-GB" dirty="0"/>
              <a:t>Range (should not be less than at present): 14 (20%)</a:t>
            </a:r>
          </a:p>
          <a:p>
            <a:pPr lvl="0"/>
            <a:r>
              <a:rPr lang="en-GB" dirty="0"/>
              <a:t>Endurance (should not be less than at present): 14 (20%)</a:t>
            </a:r>
          </a:p>
          <a:p>
            <a:pPr lvl="0"/>
            <a:r>
              <a:rPr lang="en-GB" dirty="0"/>
              <a:t>Cloud microphysics capability (should be at-least as good as at present): 12 (17%)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6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621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Chart</vt:lpstr>
      <vt:lpstr>Stratospheric Airborne Science?</vt:lpstr>
      <vt:lpstr>Reminder – Typical Ceilings</vt:lpstr>
      <vt:lpstr>Above the tropopause?</vt:lpstr>
      <vt:lpstr>What defines ceiling?</vt:lpstr>
      <vt:lpstr>Coffin Corner</vt:lpstr>
      <vt:lpstr>UK airborne scientists survey 2016</vt:lpstr>
      <vt:lpstr>Disciplines</vt:lpstr>
      <vt:lpstr>Perceived problems with the BAe-146</vt:lpstr>
      <vt:lpstr>Critical characteristics of BAe-146</vt:lpstr>
      <vt:lpstr>Aspirations to improve future science</vt:lpstr>
      <vt:lpstr>Working conclusion</vt:lpstr>
      <vt:lpstr>UK History</vt:lpstr>
      <vt:lpstr>Potential aircraft #1</vt:lpstr>
      <vt:lpstr>Potential aircraft #2</vt:lpstr>
      <vt:lpstr>Potential Aircraft #3</vt:lpstr>
      <vt:lpstr>Foreign aircraft use?</vt:lpstr>
      <vt:lpstr>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Stratospheric Airborne Science?</dc:title>
  <dc:creator>Guy Gratton</dc:creator>
  <cp:lastModifiedBy>Guy Gratton</cp:lastModifiedBy>
  <cp:revision>14</cp:revision>
  <dcterms:created xsi:type="dcterms:W3CDTF">2017-05-03T18:12:20Z</dcterms:created>
  <dcterms:modified xsi:type="dcterms:W3CDTF">2017-05-04T11:24:34Z</dcterms:modified>
</cp:coreProperties>
</file>