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1"/>
    <p:sldMasterId id="2147483687" r:id="rId2"/>
  </p:sldMasterIdLst>
  <p:notesMasterIdLst>
    <p:notesMasterId r:id="rId16"/>
  </p:notesMasterIdLst>
  <p:sldIdLst>
    <p:sldId id="490" r:id="rId3"/>
    <p:sldId id="511" r:id="rId4"/>
    <p:sldId id="505" r:id="rId5"/>
    <p:sldId id="495" r:id="rId6"/>
    <p:sldId id="507" r:id="rId7"/>
    <p:sldId id="493" r:id="rId8"/>
    <p:sldId id="508" r:id="rId9"/>
    <p:sldId id="285" r:id="rId10"/>
    <p:sldId id="525" r:id="rId11"/>
    <p:sldId id="513" r:id="rId12"/>
    <p:sldId id="524" r:id="rId13"/>
    <p:sldId id="514" r:id="rId14"/>
    <p:sldId id="526" r:id="rId1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bel, Steven" initials="AS" lastIdx="1" clrIdx="0">
    <p:extLst>
      <p:ext uri="{19B8F6BF-5375-455C-9EA6-DF929625EA0E}">
        <p15:presenceInfo xmlns:p15="http://schemas.microsoft.com/office/powerpoint/2012/main" userId="S::steven.abel@metoffice.gov.uk::94c14ff8-ca38-46b6-a6c8-4cb27770f92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33" autoAdjust="0"/>
    <p:restoredTop sz="94660"/>
  </p:normalViewPr>
  <p:slideViewPr>
    <p:cSldViewPr snapToGrid="0">
      <p:cViewPr varScale="1">
        <p:scale>
          <a:sx n="80" d="100"/>
          <a:sy n="80" d="100"/>
        </p:scale>
        <p:origin x="888"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7B4C97-B0AB-415A-87C7-A72C5EB9248F}" type="datetimeFigureOut">
              <a:rPr lang="en-GB" smtClean="0"/>
              <a:t>13/01/2022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62B7FA-AB46-4993-BA79-F306F77A2046}" type="slidenum">
              <a:rPr lang="en-GB" smtClean="0"/>
              <a:t>‹#›</a:t>
            </a:fld>
            <a:endParaRPr lang="en-GB"/>
          </a:p>
        </p:txBody>
      </p:sp>
    </p:spTree>
    <p:extLst>
      <p:ext uri="{BB962C8B-B14F-4D97-AF65-F5344CB8AC3E}">
        <p14:creationId xmlns:p14="http://schemas.microsoft.com/office/powerpoint/2010/main" val="14493285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Master" Target="../slideMasters/slideMaster2.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 option 1">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65377" cy="5150942"/>
          </a:xfrm>
          <a:prstGeom prst="rect">
            <a:avLst/>
          </a:prstGeom>
        </p:spPr>
      </p:pic>
      <p:sp>
        <p:nvSpPr>
          <p:cNvPr id="2" name="Title 1"/>
          <p:cNvSpPr>
            <a:spLocks noGrp="1"/>
          </p:cNvSpPr>
          <p:nvPr>
            <p:ph type="ctrTitle"/>
          </p:nvPr>
        </p:nvSpPr>
        <p:spPr>
          <a:xfrm>
            <a:off x="252000" y="698400"/>
            <a:ext cx="5016036" cy="1157696"/>
          </a:xfrm>
        </p:spPr>
        <p:txBody>
          <a:bodyPr anchor="b">
            <a:normAutofit/>
          </a:bodyPr>
          <a:lstStyle>
            <a:lvl1pPr algn="l">
              <a:defRPr sz="3200">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252000" y="2129051"/>
            <a:ext cx="4333648" cy="1814299"/>
          </a:xfrm>
        </p:spPr>
        <p:txBody>
          <a:bodyPr/>
          <a:lstStyle>
            <a:lvl1pPr marL="0" indent="0" algn="l">
              <a:buNone/>
              <a:defRPr sz="1800">
                <a:solidFill>
                  <a:schemeClr val="bg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8" name="Rectangle 7"/>
          <p:cNvSpPr/>
          <p:nvPr userDrawn="1"/>
        </p:nvSpPr>
        <p:spPr>
          <a:xfrm>
            <a:off x="0" y="4735773"/>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dirty="0">
                <a:solidFill>
                  <a:schemeClr val="bg2"/>
                </a:solidFill>
              </a:rPr>
              <a:t>www.metoffice.gov.uk	</a:t>
            </a:r>
            <a:endParaRPr lang="en-GB" sz="800" dirty="0">
              <a:solidFill>
                <a:schemeClr val="bg2"/>
              </a:solidFill>
            </a:endParaRPr>
          </a:p>
        </p:txBody>
      </p:sp>
      <p:sp>
        <p:nvSpPr>
          <p:cNvPr id="9" name="Rectangle 8"/>
          <p:cNvSpPr/>
          <p:nvPr userDrawn="1"/>
        </p:nvSpPr>
        <p:spPr>
          <a:xfrm>
            <a:off x="4217158" y="4735773"/>
            <a:ext cx="4926842"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r" defTabSz="450850">
              <a:tabLst/>
            </a:pPr>
            <a:r>
              <a:rPr lang="fr-BE" sz="800" dirty="0">
                <a:solidFill>
                  <a:schemeClr val="bg2"/>
                </a:solidFill>
              </a:rPr>
              <a:t>© Crown Copyright</a:t>
            </a:r>
            <a:r>
              <a:rPr lang="fr-BE" sz="800" baseline="0" dirty="0">
                <a:solidFill>
                  <a:schemeClr val="bg2"/>
                </a:solidFill>
              </a:rPr>
              <a:t> 2018, Met Office</a:t>
            </a:r>
            <a:endParaRPr lang="en-GB" sz="800" dirty="0">
              <a:solidFill>
                <a:schemeClr val="bg2"/>
              </a:solidFill>
            </a:endParaRPr>
          </a:p>
        </p:txBody>
      </p:sp>
      <p:pic>
        <p:nvPicPr>
          <p:cNvPr id="10" name="MO_MASTER_for_dark_backg_RBG.png"/>
          <p:cNvPicPr>
            <a:picLocks noChangeAspect="1"/>
          </p:cNvPicPr>
          <p:nvPr userDrawn="1"/>
        </p:nvPicPr>
        <p:blipFill>
          <a:blip r:embed="rId3" cstate="print"/>
          <a:stretch>
            <a:fillRect/>
          </a:stretch>
        </p:blipFill>
        <p:spPr>
          <a:xfrm>
            <a:off x="183600" y="54000"/>
            <a:ext cx="1803780" cy="565650"/>
          </a:xfrm>
          <a:prstGeom prst="rect">
            <a:avLst/>
          </a:prstGeom>
          <a:ln w="12700">
            <a:miter lim="400000"/>
          </a:ln>
        </p:spPr>
      </p:pic>
    </p:spTree>
    <p:extLst>
      <p:ext uri="{BB962C8B-B14F-4D97-AF65-F5344CB8AC3E}">
        <p14:creationId xmlns:p14="http://schemas.microsoft.com/office/powerpoint/2010/main" val="1936347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Content - 2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2000" y="1548000"/>
            <a:ext cx="4087988" cy="3060000"/>
          </a:xfrm>
        </p:spPr>
        <p:txBody>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02400" y="1548000"/>
            <a:ext cx="4089600" cy="3060000"/>
          </a:xfrm>
        </p:spPr>
        <p:txBody>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p:cNvCxnSpPr/>
          <p:nvPr userDrawn="1"/>
        </p:nvCxnSpPr>
        <p:spPr>
          <a:xfrm>
            <a:off x="4567473" y="1548000"/>
            <a:ext cx="0" cy="306000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5" name="Slide Number Placeholder 4"/>
          <p:cNvSpPr>
            <a:spLocks noGrp="1"/>
          </p:cNvSpPr>
          <p:nvPr>
            <p:ph type="sldNum" sz="quarter" idx="10"/>
          </p:nvPr>
        </p:nvSpPr>
        <p:spPr/>
        <p:txBody>
          <a:bodyPr/>
          <a:lstStyle/>
          <a:p>
            <a:fld id="{E5F9FE41-C8F9-47EF-94C3-C489748B47D0}" type="slidenum">
              <a:rPr lang="en-GB" smtClean="0"/>
              <a:pPr/>
              <a:t>‹#›</a:t>
            </a:fld>
            <a:endParaRPr lang="en-GB" dirty="0"/>
          </a:p>
        </p:txBody>
      </p:sp>
    </p:spTree>
    <p:extLst>
      <p:ext uri="{BB962C8B-B14F-4D97-AF65-F5344CB8AC3E}">
        <p14:creationId xmlns:p14="http://schemas.microsoft.com/office/powerpoint/2010/main" val="2871592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 2 columns third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2000" y="1548000"/>
            <a:ext cx="5670000" cy="3060000"/>
          </a:xfrm>
        </p:spPr>
        <p:txBody>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2000" y="1548000"/>
            <a:ext cx="2700000" cy="3060000"/>
          </a:xfrm>
        </p:spPr>
        <p:txBody>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7" name="Straight Connector 6"/>
          <p:cNvCxnSpPr/>
          <p:nvPr userDrawn="1"/>
        </p:nvCxnSpPr>
        <p:spPr>
          <a:xfrm>
            <a:off x="6057352" y="1548000"/>
            <a:ext cx="0" cy="306000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5" name="Slide Number Placeholder 4"/>
          <p:cNvSpPr>
            <a:spLocks noGrp="1"/>
          </p:cNvSpPr>
          <p:nvPr>
            <p:ph type="sldNum" sz="quarter" idx="10"/>
          </p:nvPr>
        </p:nvSpPr>
        <p:spPr/>
        <p:txBody>
          <a:bodyPr/>
          <a:lstStyle/>
          <a:p>
            <a:fld id="{E5F9FE41-C8F9-47EF-94C3-C489748B47D0}" type="slidenum">
              <a:rPr lang="en-GB" smtClean="0"/>
              <a:pPr/>
              <a:t>‹#›</a:t>
            </a:fld>
            <a:endParaRPr lang="en-GB" dirty="0"/>
          </a:p>
        </p:txBody>
      </p:sp>
    </p:spTree>
    <p:extLst>
      <p:ext uri="{BB962C8B-B14F-4D97-AF65-F5344CB8AC3E}">
        <p14:creationId xmlns:p14="http://schemas.microsoft.com/office/powerpoint/2010/main" val="32194811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 3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2000" y="1548000"/>
            <a:ext cx="2700000" cy="3060000"/>
          </a:xfrm>
        </p:spPr>
        <p:txBody>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2000" y="1548000"/>
            <a:ext cx="2700000" cy="3060000"/>
          </a:xfrm>
        </p:spPr>
        <p:txBody>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p:cNvCxnSpPr/>
          <p:nvPr userDrawn="1"/>
        </p:nvCxnSpPr>
        <p:spPr>
          <a:xfrm>
            <a:off x="3093513" y="1548000"/>
            <a:ext cx="0" cy="306000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6" name="Content Placeholder 3"/>
          <p:cNvSpPr>
            <a:spLocks noGrp="1"/>
          </p:cNvSpPr>
          <p:nvPr>
            <p:ph sz="half" idx="10"/>
          </p:nvPr>
        </p:nvSpPr>
        <p:spPr>
          <a:xfrm>
            <a:off x="3222000" y="1548000"/>
            <a:ext cx="2700000" cy="3060000"/>
          </a:xfrm>
        </p:spPr>
        <p:txBody>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7" name="Straight Connector 6"/>
          <p:cNvCxnSpPr/>
          <p:nvPr userDrawn="1"/>
        </p:nvCxnSpPr>
        <p:spPr>
          <a:xfrm>
            <a:off x="6057352" y="1548000"/>
            <a:ext cx="0" cy="306000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5" name="Slide Number Placeholder 4"/>
          <p:cNvSpPr>
            <a:spLocks noGrp="1"/>
          </p:cNvSpPr>
          <p:nvPr>
            <p:ph type="sldNum" sz="quarter" idx="11"/>
          </p:nvPr>
        </p:nvSpPr>
        <p:spPr/>
        <p:txBody>
          <a:bodyPr/>
          <a:lstStyle/>
          <a:p>
            <a:fld id="{E5F9FE41-C8F9-47EF-94C3-C489748B47D0}" type="slidenum">
              <a:rPr lang="en-GB" smtClean="0"/>
              <a:pPr/>
              <a:t>‹#›</a:t>
            </a:fld>
            <a:endParaRPr lang="en-GB" dirty="0"/>
          </a:p>
        </p:txBody>
      </p:sp>
    </p:spTree>
    <p:extLst>
      <p:ext uri="{BB962C8B-B14F-4D97-AF65-F5344CB8AC3E}">
        <p14:creationId xmlns:p14="http://schemas.microsoft.com/office/powerpoint/2010/main" val="17704839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 1 column + image">
    <p:spTree>
      <p:nvGrpSpPr>
        <p:cNvPr id="1" name=""/>
        <p:cNvGrpSpPr/>
        <p:nvPr/>
      </p:nvGrpSpPr>
      <p:grpSpPr>
        <a:xfrm>
          <a:off x="0" y="0"/>
          <a:ext cx="0" cy="0"/>
          <a:chOff x="0" y="0"/>
          <a:chExt cx="0" cy="0"/>
        </a:xfrm>
      </p:grpSpPr>
      <p:sp>
        <p:nvSpPr>
          <p:cNvPr id="2" name="Title 1"/>
          <p:cNvSpPr>
            <a:spLocks noGrp="1"/>
          </p:cNvSpPr>
          <p:nvPr>
            <p:ph type="title"/>
          </p:nvPr>
        </p:nvSpPr>
        <p:spPr>
          <a:xfrm>
            <a:off x="252000" y="699740"/>
            <a:ext cx="4087988" cy="5760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52000" y="1548000"/>
            <a:ext cx="4087988" cy="3060000"/>
          </a:xfrm>
        </p:spPr>
        <p:txBody>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4"/>
          <p:cNvSpPr/>
          <p:nvPr userDrawn="1"/>
        </p:nvSpPr>
        <p:spPr>
          <a:xfrm>
            <a:off x="4562272" y="1"/>
            <a:ext cx="4572000" cy="4716780"/>
          </a:xfrm>
          <a:prstGeom prst="rect">
            <a:avLst/>
          </a:prstGeom>
          <a:solidFill>
            <a:schemeClr val="tx1">
              <a:lumMod val="10000"/>
              <a:lumOff val="90000"/>
            </a:schemeClr>
          </a:solidFill>
          <a:ln>
            <a:solidFill>
              <a:schemeClr val="tx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lide Number Placeholder 3"/>
          <p:cNvSpPr>
            <a:spLocks noGrp="1"/>
          </p:cNvSpPr>
          <p:nvPr>
            <p:ph type="sldNum" sz="quarter" idx="10"/>
          </p:nvPr>
        </p:nvSpPr>
        <p:spPr/>
        <p:txBody>
          <a:bodyPr/>
          <a:lstStyle/>
          <a:p>
            <a:fld id="{E5F9FE41-C8F9-47EF-94C3-C489748B47D0}" type="slidenum">
              <a:rPr lang="en-GB" smtClean="0"/>
              <a:pPr/>
              <a:t>‹#›</a:t>
            </a:fld>
            <a:endParaRPr lang="en-GB" dirty="0"/>
          </a:p>
        </p:txBody>
      </p:sp>
    </p:spTree>
    <p:extLst>
      <p:ext uri="{BB962C8B-B14F-4D97-AF65-F5344CB8AC3E}">
        <p14:creationId xmlns:p14="http://schemas.microsoft.com/office/powerpoint/2010/main" val="10559719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Content -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E5F9FE41-C8F9-47EF-94C3-C489748B47D0}" type="slidenum">
              <a:rPr lang="en-GB" smtClean="0"/>
              <a:pPr/>
              <a:t>‹#›</a:t>
            </a:fld>
            <a:endParaRPr lang="en-GB" dirty="0"/>
          </a:p>
        </p:txBody>
      </p:sp>
    </p:spTree>
    <p:extLst>
      <p:ext uri="{BB962C8B-B14F-4D97-AF65-F5344CB8AC3E}">
        <p14:creationId xmlns:p14="http://schemas.microsoft.com/office/powerpoint/2010/main" val="25043475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 full image">
    <p:spTree>
      <p:nvGrpSpPr>
        <p:cNvPr id="1" name=""/>
        <p:cNvGrpSpPr/>
        <p:nvPr/>
      </p:nvGrpSpPr>
      <p:grpSpPr>
        <a:xfrm>
          <a:off x="0" y="0"/>
          <a:ext cx="0" cy="0"/>
          <a:chOff x="0" y="0"/>
          <a:chExt cx="0" cy="0"/>
        </a:xfrm>
      </p:grpSpPr>
      <p:sp>
        <p:nvSpPr>
          <p:cNvPr id="5" name="Rectangle 4"/>
          <p:cNvSpPr/>
          <p:nvPr userDrawn="1"/>
        </p:nvSpPr>
        <p:spPr>
          <a:xfrm>
            <a:off x="0" y="709468"/>
            <a:ext cx="9144000" cy="4022385"/>
          </a:xfrm>
          <a:prstGeom prst="rect">
            <a:avLst/>
          </a:prstGeom>
          <a:solidFill>
            <a:schemeClr val="tx1">
              <a:lumMod val="10000"/>
              <a:lumOff val="90000"/>
            </a:schemeClr>
          </a:solidFill>
          <a:ln>
            <a:solidFill>
              <a:schemeClr val="tx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Picture Placeholder 7"/>
          <p:cNvSpPr>
            <a:spLocks noGrp="1"/>
          </p:cNvSpPr>
          <p:nvPr>
            <p:ph type="pic" sz="quarter" idx="10"/>
          </p:nvPr>
        </p:nvSpPr>
        <p:spPr>
          <a:xfrm>
            <a:off x="252413" y="818866"/>
            <a:ext cx="8639175" cy="3789647"/>
          </a:xfrm>
        </p:spPr>
        <p:txBody>
          <a:bodyPr/>
          <a:lstStyle/>
          <a:p>
            <a:r>
              <a:rPr lang="en-US"/>
              <a:t>Click icon to add picture</a:t>
            </a:r>
            <a:endParaRPr lang="en-GB" dirty="0"/>
          </a:p>
        </p:txBody>
      </p:sp>
      <p:sp>
        <p:nvSpPr>
          <p:cNvPr id="2" name="Slide Number Placeholder 1"/>
          <p:cNvSpPr>
            <a:spLocks noGrp="1"/>
          </p:cNvSpPr>
          <p:nvPr>
            <p:ph type="sldNum" sz="quarter" idx="11"/>
          </p:nvPr>
        </p:nvSpPr>
        <p:spPr/>
        <p:txBody>
          <a:bodyPr/>
          <a:lstStyle/>
          <a:p>
            <a:fld id="{E5F9FE41-C8F9-47EF-94C3-C489748B47D0}" type="slidenum">
              <a:rPr lang="en-GB" smtClean="0"/>
              <a:pPr/>
              <a:t>‹#›</a:t>
            </a:fld>
            <a:endParaRPr lang="en-GB" dirty="0"/>
          </a:p>
        </p:txBody>
      </p:sp>
    </p:spTree>
    <p:extLst>
      <p:ext uri="{BB962C8B-B14F-4D97-AF65-F5344CB8AC3E}">
        <p14:creationId xmlns:p14="http://schemas.microsoft.com/office/powerpoint/2010/main" val="25321732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Content - 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E5F9FE41-C8F9-47EF-94C3-C489748B47D0}" type="slidenum">
              <a:rPr lang="en-GB" smtClean="0"/>
              <a:pPr/>
              <a:t>‹#›</a:t>
            </a:fld>
            <a:endParaRPr lang="en-GB" dirty="0"/>
          </a:p>
        </p:txBody>
      </p:sp>
    </p:spTree>
    <p:extLst>
      <p:ext uri="{BB962C8B-B14F-4D97-AF65-F5344CB8AC3E}">
        <p14:creationId xmlns:p14="http://schemas.microsoft.com/office/powerpoint/2010/main" val="17040179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Content - really blank">
    <p:spTree>
      <p:nvGrpSpPr>
        <p:cNvPr id="1" name=""/>
        <p:cNvGrpSpPr/>
        <p:nvPr/>
      </p:nvGrpSpPr>
      <p:grpSpPr>
        <a:xfrm>
          <a:off x="0" y="0"/>
          <a:ext cx="0" cy="0"/>
          <a:chOff x="0" y="0"/>
          <a:chExt cx="0" cy="0"/>
        </a:xfrm>
      </p:grpSpPr>
      <p:sp>
        <p:nvSpPr>
          <p:cNvPr id="2" name="Rectangle 1"/>
          <p:cNvSpPr/>
          <p:nvPr userDrawn="1"/>
        </p:nvSpPr>
        <p:spPr>
          <a:xfrm>
            <a:off x="0" y="4735773"/>
            <a:ext cx="9144000" cy="407727"/>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dirty="0">
                <a:solidFill>
                  <a:schemeClr val="tx1"/>
                </a:solidFill>
              </a:rPr>
              <a:t>	</a:t>
            </a:r>
            <a:endParaRPr lang="en-GB" sz="800" dirty="0">
              <a:solidFill>
                <a:schemeClr val="tx1"/>
              </a:solidFill>
            </a:endParaRPr>
          </a:p>
        </p:txBody>
      </p:sp>
      <p:sp>
        <p:nvSpPr>
          <p:cNvPr id="4" name="Slide Number Placeholder 3"/>
          <p:cNvSpPr>
            <a:spLocks noGrp="1"/>
          </p:cNvSpPr>
          <p:nvPr>
            <p:ph type="sldNum" sz="quarter" idx="10"/>
          </p:nvPr>
        </p:nvSpPr>
        <p:spPr/>
        <p:txBody>
          <a:bodyPr/>
          <a:lstStyle/>
          <a:p>
            <a:fld id="{E5F9FE41-C8F9-47EF-94C3-C489748B47D0}" type="slidenum">
              <a:rPr lang="en-GB" smtClean="0"/>
              <a:pPr/>
              <a:t>‹#›</a:t>
            </a:fld>
            <a:endParaRPr lang="en-GB" dirty="0"/>
          </a:p>
        </p:txBody>
      </p:sp>
    </p:spTree>
    <p:extLst>
      <p:ext uri="{BB962C8B-B14F-4D97-AF65-F5344CB8AC3E}">
        <p14:creationId xmlns:p14="http://schemas.microsoft.com/office/powerpoint/2010/main" val="40310382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Divider - green">
    <p:spTree>
      <p:nvGrpSpPr>
        <p:cNvPr id="1" name=""/>
        <p:cNvGrpSpPr/>
        <p:nvPr/>
      </p:nvGrpSpPr>
      <p:grpSpPr>
        <a:xfrm>
          <a:off x="0" y="0"/>
          <a:ext cx="0" cy="0"/>
          <a:chOff x="0" y="0"/>
          <a:chExt cx="0" cy="0"/>
        </a:xfrm>
      </p:grpSpPr>
      <p:sp>
        <p:nvSpPr>
          <p:cNvPr id="6" name="Rectangle 5"/>
          <p:cNvSpPr/>
          <p:nvPr userDrawn="1"/>
        </p:nvSpPr>
        <p:spPr>
          <a:xfrm>
            <a:off x="0" y="1728000"/>
            <a:ext cx="9144000" cy="3415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252000" y="699739"/>
            <a:ext cx="8640000" cy="900487"/>
          </a:xfrm>
        </p:spPr>
        <p:txBody>
          <a:bodyPr/>
          <a:lstStyle/>
          <a:p>
            <a:r>
              <a:rPr lang="en-US"/>
              <a:t>Click to edit Master title style</a:t>
            </a:r>
            <a:endParaRPr lang="en-US" dirty="0"/>
          </a:p>
        </p:txBody>
      </p:sp>
      <p:sp>
        <p:nvSpPr>
          <p:cNvPr id="3" name="Content Placeholder 2"/>
          <p:cNvSpPr>
            <a:spLocks noGrp="1"/>
          </p:cNvSpPr>
          <p:nvPr>
            <p:ph idx="1" hasCustomPrompt="1"/>
          </p:nvPr>
        </p:nvSpPr>
        <p:spPr>
          <a:xfrm>
            <a:off x="252000" y="1975480"/>
            <a:ext cx="8640000" cy="2632520"/>
          </a:xfrm>
        </p:spPr>
        <p:txBody>
          <a:bodyPr/>
          <a:lstStyle>
            <a:lvl1pPr marL="0" indent="0">
              <a:buNone/>
              <a:defRPr baseline="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add subtitle</a:t>
            </a:r>
          </a:p>
        </p:txBody>
      </p:sp>
      <p:sp>
        <p:nvSpPr>
          <p:cNvPr id="7" name="Rectangle 6"/>
          <p:cNvSpPr/>
          <p:nvPr userDrawn="1"/>
        </p:nvSpPr>
        <p:spPr>
          <a:xfrm>
            <a:off x="0" y="4735773"/>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dirty="0">
                <a:solidFill>
                  <a:schemeClr val="tx1"/>
                </a:solidFill>
              </a:rPr>
              <a:t>	</a:t>
            </a:r>
            <a:endParaRPr lang="en-GB" sz="800" dirty="0">
              <a:solidFill>
                <a:schemeClr val="tx1"/>
              </a:solidFill>
            </a:endParaRPr>
          </a:p>
        </p:txBody>
      </p:sp>
      <p:sp>
        <p:nvSpPr>
          <p:cNvPr id="4" name="Slide Number Placeholder 3"/>
          <p:cNvSpPr>
            <a:spLocks noGrp="1"/>
          </p:cNvSpPr>
          <p:nvPr>
            <p:ph type="sldNum" sz="quarter" idx="10"/>
          </p:nvPr>
        </p:nvSpPr>
        <p:spPr/>
        <p:txBody>
          <a:bodyPr/>
          <a:lstStyle/>
          <a:p>
            <a:fld id="{E5F9FE41-C8F9-47EF-94C3-C489748B47D0}" type="slidenum">
              <a:rPr lang="en-GB" smtClean="0"/>
              <a:pPr/>
              <a:t>‹#›</a:t>
            </a:fld>
            <a:endParaRPr lang="en-GB" dirty="0"/>
          </a:p>
        </p:txBody>
      </p:sp>
    </p:spTree>
    <p:extLst>
      <p:ext uri="{BB962C8B-B14F-4D97-AF65-F5344CB8AC3E}">
        <p14:creationId xmlns:p14="http://schemas.microsoft.com/office/powerpoint/2010/main" val="5588747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Divider - grey">
    <p:spTree>
      <p:nvGrpSpPr>
        <p:cNvPr id="1" name=""/>
        <p:cNvGrpSpPr/>
        <p:nvPr/>
      </p:nvGrpSpPr>
      <p:grpSpPr>
        <a:xfrm>
          <a:off x="0" y="0"/>
          <a:ext cx="0" cy="0"/>
          <a:chOff x="0" y="0"/>
          <a:chExt cx="0" cy="0"/>
        </a:xfrm>
      </p:grpSpPr>
      <p:sp>
        <p:nvSpPr>
          <p:cNvPr id="6" name="Rectangle 5"/>
          <p:cNvSpPr/>
          <p:nvPr userDrawn="1"/>
        </p:nvSpPr>
        <p:spPr>
          <a:xfrm>
            <a:off x="0" y="1728000"/>
            <a:ext cx="9144000" cy="34155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252000" y="699740"/>
            <a:ext cx="8640000" cy="900000"/>
          </a:xfrm>
        </p:spPr>
        <p:txBody>
          <a:bodyPr/>
          <a:lstStyle/>
          <a:p>
            <a:r>
              <a:rPr lang="en-US"/>
              <a:t>Click to edit Master title style</a:t>
            </a:r>
            <a:endParaRPr lang="en-US" dirty="0"/>
          </a:p>
        </p:txBody>
      </p:sp>
      <p:sp>
        <p:nvSpPr>
          <p:cNvPr id="3" name="Content Placeholder 2"/>
          <p:cNvSpPr>
            <a:spLocks noGrp="1"/>
          </p:cNvSpPr>
          <p:nvPr>
            <p:ph idx="1" hasCustomPrompt="1"/>
          </p:nvPr>
        </p:nvSpPr>
        <p:spPr>
          <a:xfrm>
            <a:off x="252000" y="1976400"/>
            <a:ext cx="8640000" cy="2631600"/>
          </a:xfrm>
        </p:spPr>
        <p:txBody>
          <a:bodyPr/>
          <a:lstStyle>
            <a:lvl1pPr marL="0" indent="0">
              <a:buNone/>
              <a:defRPr baseline="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add subtitle</a:t>
            </a:r>
          </a:p>
        </p:txBody>
      </p:sp>
      <p:sp>
        <p:nvSpPr>
          <p:cNvPr id="7" name="Rectangle 6"/>
          <p:cNvSpPr/>
          <p:nvPr userDrawn="1"/>
        </p:nvSpPr>
        <p:spPr>
          <a:xfrm>
            <a:off x="0" y="4735773"/>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dirty="0">
                <a:solidFill>
                  <a:schemeClr val="tx1"/>
                </a:solidFill>
              </a:rPr>
              <a:t>	</a:t>
            </a:r>
            <a:endParaRPr lang="en-GB" sz="800" dirty="0">
              <a:solidFill>
                <a:schemeClr val="tx1"/>
              </a:solidFill>
            </a:endParaRPr>
          </a:p>
        </p:txBody>
      </p:sp>
      <p:sp>
        <p:nvSpPr>
          <p:cNvPr id="4" name="Slide Number Placeholder 3"/>
          <p:cNvSpPr>
            <a:spLocks noGrp="1"/>
          </p:cNvSpPr>
          <p:nvPr>
            <p:ph type="sldNum" sz="quarter" idx="10"/>
          </p:nvPr>
        </p:nvSpPr>
        <p:spPr/>
        <p:txBody>
          <a:bodyPr/>
          <a:lstStyle/>
          <a:p>
            <a:fld id="{E5F9FE41-C8F9-47EF-94C3-C489748B47D0}" type="slidenum">
              <a:rPr lang="en-GB" smtClean="0"/>
              <a:pPr/>
              <a:t>‹#›</a:t>
            </a:fld>
            <a:endParaRPr lang="en-GB" dirty="0"/>
          </a:p>
        </p:txBody>
      </p:sp>
    </p:spTree>
    <p:extLst>
      <p:ext uri="{BB962C8B-B14F-4D97-AF65-F5344CB8AC3E}">
        <p14:creationId xmlns:p14="http://schemas.microsoft.com/office/powerpoint/2010/main" val="1461375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 option 2">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stretch>
            <a:fillRect/>
          </a:stretch>
        </p:blipFill>
        <p:spPr>
          <a:xfrm>
            <a:off x="0" y="0"/>
            <a:ext cx="9161294" cy="5153228"/>
          </a:xfrm>
          <a:prstGeom prst="rect">
            <a:avLst/>
          </a:prstGeom>
        </p:spPr>
      </p:pic>
      <p:sp>
        <p:nvSpPr>
          <p:cNvPr id="2" name="Title 1"/>
          <p:cNvSpPr>
            <a:spLocks noGrp="1"/>
          </p:cNvSpPr>
          <p:nvPr>
            <p:ph type="ctrTitle"/>
          </p:nvPr>
        </p:nvSpPr>
        <p:spPr>
          <a:xfrm>
            <a:off x="252000" y="698400"/>
            <a:ext cx="5016036" cy="1157696"/>
          </a:xfrm>
        </p:spPr>
        <p:txBody>
          <a:bodyPr anchor="b">
            <a:normAutofit/>
          </a:bodyPr>
          <a:lstStyle>
            <a:lvl1pPr algn="l">
              <a:defRPr sz="3200">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252000" y="2129051"/>
            <a:ext cx="4333648" cy="1814299"/>
          </a:xfrm>
        </p:spPr>
        <p:txBody>
          <a:bodyPr/>
          <a:lstStyle>
            <a:lvl1pPr marL="0" indent="0" algn="l">
              <a:buNone/>
              <a:defRPr sz="1800">
                <a:solidFill>
                  <a:schemeClr val="bg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8" name="Rectangle 7"/>
          <p:cNvSpPr/>
          <p:nvPr userDrawn="1"/>
        </p:nvSpPr>
        <p:spPr>
          <a:xfrm>
            <a:off x="0" y="4735773"/>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dirty="0">
                <a:solidFill>
                  <a:schemeClr val="bg2"/>
                </a:solidFill>
              </a:rPr>
              <a:t>www.metoffice.gov.uk	</a:t>
            </a:r>
            <a:endParaRPr lang="en-GB" sz="800" dirty="0">
              <a:solidFill>
                <a:schemeClr val="bg2"/>
              </a:solidFill>
            </a:endParaRPr>
          </a:p>
        </p:txBody>
      </p:sp>
      <p:sp>
        <p:nvSpPr>
          <p:cNvPr id="9" name="Rectangle 8"/>
          <p:cNvSpPr/>
          <p:nvPr userDrawn="1"/>
        </p:nvSpPr>
        <p:spPr>
          <a:xfrm>
            <a:off x="4217158" y="4735773"/>
            <a:ext cx="4926842"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r" defTabSz="450850">
              <a:tabLst/>
            </a:pPr>
            <a:r>
              <a:rPr lang="fr-BE" sz="800" dirty="0">
                <a:solidFill>
                  <a:schemeClr val="bg2"/>
                </a:solidFill>
              </a:rPr>
              <a:t>© Crown Copyright</a:t>
            </a:r>
            <a:r>
              <a:rPr lang="fr-BE" sz="800" baseline="0" dirty="0">
                <a:solidFill>
                  <a:schemeClr val="bg2"/>
                </a:solidFill>
              </a:rPr>
              <a:t> 2018 Met Office</a:t>
            </a:r>
            <a:endParaRPr lang="en-GB" sz="800" dirty="0">
              <a:solidFill>
                <a:schemeClr val="bg2"/>
              </a:solidFill>
            </a:endParaRPr>
          </a:p>
        </p:txBody>
      </p:sp>
      <p:pic>
        <p:nvPicPr>
          <p:cNvPr id="10" name="MO_MASTER_for_dark_backg_RBG.png"/>
          <p:cNvPicPr>
            <a:picLocks noChangeAspect="1"/>
          </p:cNvPicPr>
          <p:nvPr userDrawn="1"/>
        </p:nvPicPr>
        <p:blipFill>
          <a:blip r:embed="rId3" cstate="print"/>
          <a:stretch>
            <a:fillRect/>
          </a:stretch>
        </p:blipFill>
        <p:spPr>
          <a:xfrm>
            <a:off x="183600" y="54000"/>
            <a:ext cx="1803780" cy="565650"/>
          </a:xfrm>
          <a:prstGeom prst="rect">
            <a:avLst/>
          </a:prstGeom>
          <a:ln w="12700">
            <a:miter lim="400000"/>
          </a:ln>
        </p:spPr>
      </p:pic>
    </p:spTree>
    <p:extLst>
      <p:ext uri="{BB962C8B-B14F-4D97-AF65-F5344CB8AC3E}">
        <p14:creationId xmlns:p14="http://schemas.microsoft.com/office/powerpoint/2010/main" val="38743792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Divider - blue">
    <p:spTree>
      <p:nvGrpSpPr>
        <p:cNvPr id="1" name=""/>
        <p:cNvGrpSpPr/>
        <p:nvPr/>
      </p:nvGrpSpPr>
      <p:grpSpPr>
        <a:xfrm>
          <a:off x="0" y="0"/>
          <a:ext cx="0" cy="0"/>
          <a:chOff x="0" y="0"/>
          <a:chExt cx="0" cy="0"/>
        </a:xfrm>
      </p:grpSpPr>
      <p:sp>
        <p:nvSpPr>
          <p:cNvPr id="6" name="Rectangle 5"/>
          <p:cNvSpPr/>
          <p:nvPr userDrawn="1"/>
        </p:nvSpPr>
        <p:spPr>
          <a:xfrm>
            <a:off x="0" y="1728000"/>
            <a:ext cx="9144000" cy="34155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252000" y="699740"/>
            <a:ext cx="8640000" cy="900000"/>
          </a:xfrm>
        </p:spPr>
        <p:txBody>
          <a:bodyPr/>
          <a:lstStyle/>
          <a:p>
            <a:r>
              <a:rPr lang="en-US"/>
              <a:t>Click to edit Master title style</a:t>
            </a:r>
            <a:endParaRPr lang="en-US" dirty="0"/>
          </a:p>
        </p:txBody>
      </p:sp>
      <p:sp>
        <p:nvSpPr>
          <p:cNvPr id="3" name="Content Placeholder 2"/>
          <p:cNvSpPr>
            <a:spLocks noGrp="1"/>
          </p:cNvSpPr>
          <p:nvPr>
            <p:ph idx="1" hasCustomPrompt="1"/>
          </p:nvPr>
        </p:nvSpPr>
        <p:spPr>
          <a:xfrm>
            <a:off x="252000" y="1976400"/>
            <a:ext cx="8640000" cy="2631600"/>
          </a:xfrm>
        </p:spPr>
        <p:txBody>
          <a:bodyPr/>
          <a:lstStyle>
            <a:lvl1pPr marL="0" indent="0">
              <a:buNone/>
              <a:defRPr baseline="0">
                <a:solidFill>
                  <a:schemeClr val="bg2"/>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add subtitle</a:t>
            </a:r>
          </a:p>
        </p:txBody>
      </p:sp>
      <p:sp>
        <p:nvSpPr>
          <p:cNvPr id="7" name="Rectangle 6"/>
          <p:cNvSpPr/>
          <p:nvPr userDrawn="1"/>
        </p:nvSpPr>
        <p:spPr>
          <a:xfrm>
            <a:off x="0" y="4735773"/>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dirty="0">
                <a:solidFill>
                  <a:schemeClr val="bg2"/>
                </a:solidFill>
              </a:rPr>
              <a:t>	</a:t>
            </a:r>
            <a:endParaRPr lang="en-GB" sz="800" dirty="0">
              <a:solidFill>
                <a:schemeClr val="bg2"/>
              </a:solidFill>
            </a:endParaRPr>
          </a:p>
        </p:txBody>
      </p:sp>
      <p:sp>
        <p:nvSpPr>
          <p:cNvPr id="4" name="Slide Number Placeholder 3"/>
          <p:cNvSpPr>
            <a:spLocks noGrp="1"/>
          </p:cNvSpPr>
          <p:nvPr>
            <p:ph type="sldNum" sz="quarter" idx="10"/>
          </p:nvPr>
        </p:nvSpPr>
        <p:spPr/>
        <p:txBody>
          <a:bodyPr/>
          <a:lstStyle/>
          <a:p>
            <a:fld id="{E5F9FE41-C8F9-47EF-94C3-C489748B47D0}" type="slidenum">
              <a:rPr lang="en-GB" smtClean="0"/>
              <a:pPr/>
              <a:t>‹#›</a:t>
            </a:fld>
            <a:endParaRPr lang="en-GB" dirty="0"/>
          </a:p>
        </p:txBody>
      </p:sp>
    </p:spTree>
    <p:extLst>
      <p:ext uri="{BB962C8B-B14F-4D97-AF65-F5344CB8AC3E}">
        <p14:creationId xmlns:p14="http://schemas.microsoft.com/office/powerpoint/2010/main" val="3552118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Divider - red">
    <p:spTree>
      <p:nvGrpSpPr>
        <p:cNvPr id="1" name=""/>
        <p:cNvGrpSpPr/>
        <p:nvPr/>
      </p:nvGrpSpPr>
      <p:grpSpPr>
        <a:xfrm>
          <a:off x="0" y="0"/>
          <a:ext cx="0" cy="0"/>
          <a:chOff x="0" y="0"/>
          <a:chExt cx="0" cy="0"/>
        </a:xfrm>
      </p:grpSpPr>
      <p:sp>
        <p:nvSpPr>
          <p:cNvPr id="6" name="Rectangle 5"/>
          <p:cNvSpPr/>
          <p:nvPr userDrawn="1"/>
        </p:nvSpPr>
        <p:spPr>
          <a:xfrm>
            <a:off x="0" y="1728000"/>
            <a:ext cx="9144000" cy="341550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252000" y="699740"/>
            <a:ext cx="8640000" cy="900000"/>
          </a:xfrm>
        </p:spPr>
        <p:txBody>
          <a:bodyPr/>
          <a:lstStyle/>
          <a:p>
            <a:r>
              <a:rPr lang="en-US"/>
              <a:t>Click to edit Master title style</a:t>
            </a:r>
            <a:endParaRPr lang="en-US" dirty="0"/>
          </a:p>
        </p:txBody>
      </p:sp>
      <p:sp>
        <p:nvSpPr>
          <p:cNvPr id="3" name="Content Placeholder 2"/>
          <p:cNvSpPr>
            <a:spLocks noGrp="1"/>
          </p:cNvSpPr>
          <p:nvPr>
            <p:ph idx="1" hasCustomPrompt="1"/>
          </p:nvPr>
        </p:nvSpPr>
        <p:spPr>
          <a:xfrm>
            <a:off x="252000" y="1976400"/>
            <a:ext cx="8640000" cy="2631600"/>
          </a:xfrm>
        </p:spPr>
        <p:txBody>
          <a:bodyPr/>
          <a:lstStyle>
            <a:lvl1pPr marL="0" indent="0">
              <a:buNone/>
              <a:defRPr baseline="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add subtitle</a:t>
            </a:r>
          </a:p>
        </p:txBody>
      </p:sp>
      <p:sp>
        <p:nvSpPr>
          <p:cNvPr id="7" name="Rectangle 6"/>
          <p:cNvSpPr/>
          <p:nvPr userDrawn="1"/>
        </p:nvSpPr>
        <p:spPr>
          <a:xfrm>
            <a:off x="0" y="4735773"/>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dirty="0">
                <a:solidFill>
                  <a:schemeClr val="tx1"/>
                </a:solidFill>
              </a:rPr>
              <a:t>	</a:t>
            </a:r>
            <a:endParaRPr lang="en-GB" sz="800" dirty="0">
              <a:solidFill>
                <a:schemeClr val="tx1"/>
              </a:solidFill>
            </a:endParaRPr>
          </a:p>
        </p:txBody>
      </p:sp>
      <p:sp>
        <p:nvSpPr>
          <p:cNvPr id="4" name="Slide Number Placeholder 3"/>
          <p:cNvSpPr>
            <a:spLocks noGrp="1"/>
          </p:cNvSpPr>
          <p:nvPr>
            <p:ph type="sldNum" sz="quarter" idx="10"/>
          </p:nvPr>
        </p:nvSpPr>
        <p:spPr/>
        <p:txBody>
          <a:bodyPr/>
          <a:lstStyle/>
          <a:p>
            <a:fld id="{E5F9FE41-C8F9-47EF-94C3-C489748B47D0}" type="slidenum">
              <a:rPr lang="en-GB" smtClean="0"/>
              <a:pPr/>
              <a:t>‹#›</a:t>
            </a:fld>
            <a:endParaRPr lang="en-GB" dirty="0"/>
          </a:p>
        </p:txBody>
      </p:sp>
    </p:spTree>
    <p:extLst>
      <p:ext uri="{BB962C8B-B14F-4D97-AF65-F5344CB8AC3E}">
        <p14:creationId xmlns:p14="http://schemas.microsoft.com/office/powerpoint/2010/main" val="31091542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Divider - teal">
    <p:spTree>
      <p:nvGrpSpPr>
        <p:cNvPr id="1" name=""/>
        <p:cNvGrpSpPr/>
        <p:nvPr/>
      </p:nvGrpSpPr>
      <p:grpSpPr>
        <a:xfrm>
          <a:off x="0" y="0"/>
          <a:ext cx="0" cy="0"/>
          <a:chOff x="0" y="0"/>
          <a:chExt cx="0" cy="0"/>
        </a:xfrm>
      </p:grpSpPr>
      <p:sp>
        <p:nvSpPr>
          <p:cNvPr id="6" name="Rectangle 5"/>
          <p:cNvSpPr/>
          <p:nvPr userDrawn="1"/>
        </p:nvSpPr>
        <p:spPr>
          <a:xfrm>
            <a:off x="0" y="1728000"/>
            <a:ext cx="9144000" cy="34155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252000" y="699740"/>
            <a:ext cx="8640000" cy="900000"/>
          </a:xfrm>
        </p:spPr>
        <p:txBody>
          <a:bodyPr/>
          <a:lstStyle/>
          <a:p>
            <a:r>
              <a:rPr lang="en-US"/>
              <a:t>Click to edit Master title style</a:t>
            </a:r>
            <a:endParaRPr lang="en-US" dirty="0"/>
          </a:p>
        </p:txBody>
      </p:sp>
      <p:sp>
        <p:nvSpPr>
          <p:cNvPr id="3" name="Content Placeholder 2"/>
          <p:cNvSpPr>
            <a:spLocks noGrp="1"/>
          </p:cNvSpPr>
          <p:nvPr>
            <p:ph idx="1" hasCustomPrompt="1"/>
          </p:nvPr>
        </p:nvSpPr>
        <p:spPr>
          <a:xfrm>
            <a:off x="252000" y="1976400"/>
            <a:ext cx="8640000" cy="2631600"/>
          </a:xfrm>
        </p:spPr>
        <p:txBody>
          <a:bodyPr/>
          <a:lstStyle>
            <a:lvl1pPr marL="0" indent="0">
              <a:buNone/>
              <a:defRPr baseline="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add subtitle</a:t>
            </a:r>
          </a:p>
        </p:txBody>
      </p:sp>
      <p:sp>
        <p:nvSpPr>
          <p:cNvPr id="7" name="Rectangle 6"/>
          <p:cNvSpPr/>
          <p:nvPr userDrawn="1"/>
        </p:nvSpPr>
        <p:spPr>
          <a:xfrm>
            <a:off x="0" y="4735773"/>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dirty="0">
                <a:solidFill>
                  <a:schemeClr val="tx1"/>
                </a:solidFill>
              </a:rPr>
              <a:t>	</a:t>
            </a:r>
            <a:endParaRPr lang="en-GB" sz="800" dirty="0">
              <a:solidFill>
                <a:schemeClr val="tx1"/>
              </a:solidFill>
            </a:endParaRPr>
          </a:p>
        </p:txBody>
      </p:sp>
      <p:sp>
        <p:nvSpPr>
          <p:cNvPr id="4" name="Slide Number Placeholder 3"/>
          <p:cNvSpPr>
            <a:spLocks noGrp="1"/>
          </p:cNvSpPr>
          <p:nvPr>
            <p:ph type="sldNum" sz="quarter" idx="10"/>
          </p:nvPr>
        </p:nvSpPr>
        <p:spPr/>
        <p:txBody>
          <a:bodyPr/>
          <a:lstStyle/>
          <a:p>
            <a:fld id="{E5F9FE41-C8F9-47EF-94C3-C489748B47D0}" type="slidenum">
              <a:rPr lang="en-GB" smtClean="0"/>
              <a:pPr/>
              <a:t>‹#›</a:t>
            </a:fld>
            <a:endParaRPr lang="en-GB" dirty="0"/>
          </a:p>
        </p:txBody>
      </p:sp>
    </p:spTree>
    <p:extLst>
      <p:ext uri="{BB962C8B-B14F-4D97-AF65-F5344CB8AC3E}">
        <p14:creationId xmlns:p14="http://schemas.microsoft.com/office/powerpoint/2010/main" val="38613338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estion Contact">
    <p:spTree>
      <p:nvGrpSpPr>
        <p:cNvPr id="1" name=""/>
        <p:cNvGrpSpPr/>
        <p:nvPr/>
      </p:nvGrpSpPr>
      <p:grpSpPr>
        <a:xfrm>
          <a:off x="0" y="0"/>
          <a:ext cx="0" cy="0"/>
          <a:chOff x="0" y="0"/>
          <a:chExt cx="0" cy="0"/>
        </a:xfrm>
      </p:grpSpPr>
      <p:sp>
        <p:nvSpPr>
          <p:cNvPr id="6" name="Rectangle 5"/>
          <p:cNvSpPr/>
          <p:nvPr userDrawn="1"/>
        </p:nvSpPr>
        <p:spPr>
          <a:xfrm>
            <a:off x="0" y="1822593"/>
            <a:ext cx="9144000" cy="3415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endParaRPr lang="en-GB" sz="2000"/>
          </a:p>
        </p:txBody>
      </p:sp>
      <p:sp>
        <p:nvSpPr>
          <p:cNvPr id="2" name="Title 1"/>
          <p:cNvSpPr>
            <a:spLocks noGrp="1"/>
          </p:cNvSpPr>
          <p:nvPr>
            <p:ph type="title" hasCustomPrompt="1"/>
          </p:nvPr>
        </p:nvSpPr>
        <p:spPr>
          <a:xfrm>
            <a:off x="252000" y="699739"/>
            <a:ext cx="8640000" cy="900487"/>
          </a:xfrm>
        </p:spPr>
        <p:txBody>
          <a:bodyPr/>
          <a:lstStyle>
            <a:lvl1pPr>
              <a:defRPr/>
            </a:lvl1pPr>
          </a:lstStyle>
          <a:p>
            <a:r>
              <a:rPr lang="en-US" dirty="0"/>
              <a:t>Questions?</a:t>
            </a:r>
          </a:p>
        </p:txBody>
      </p:sp>
      <p:sp>
        <p:nvSpPr>
          <p:cNvPr id="7" name="Rectangle 6"/>
          <p:cNvSpPr/>
          <p:nvPr userDrawn="1"/>
        </p:nvSpPr>
        <p:spPr>
          <a:xfrm>
            <a:off x="0" y="4827213"/>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dirty="0">
                <a:solidFill>
                  <a:schemeClr val="tx1"/>
                </a:solidFill>
              </a:rPr>
              <a:t>www.metoffice.gov.uk	</a:t>
            </a:r>
            <a:endParaRPr lang="en-GB" sz="800" dirty="0">
              <a:solidFill>
                <a:schemeClr val="tx1"/>
              </a:solidFill>
            </a:endParaRPr>
          </a:p>
        </p:txBody>
      </p:sp>
      <p:sp>
        <p:nvSpPr>
          <p:cNvPr id="8" name="Rectangle 7"/>
          <p:cNvSpPr/>
          <p:nvPr userDrawn="1"/>
        </p:nvSpPr>
        <p:spPr>
          <a:xfrm>
            <a:off x="4217158" y="4827213"/>
            <a:ext cx="4926842"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r" defTabSz="450850">
              <a:tabLst/>
            </a:pPr>
            <a:r>
              <a:rPr lang="fr-BE" sz="800" dirty="0">
                <a:solidFill>
                  <a:schemeClr val="tx1"/>
                </a:solidFill>
              </a:rPr>
              <a:t>© Crown Copyright</a:t>
            </a:r>
            <a:r>
              <a:rPr lang="fr-BE" sz="800" baseline="0" dirty="0">
                <a:solidFill>
                  <a:schemeClr val="tx1"/>
                </a:solidFill>
              </a:rPr>
              <a:t> 2018, Met Office</a:t>
            </a:r>
            <a:endParaRPr lang="en-GB" sz="800" dirty="0">
              <a:solidFill>
                <a:schemeClr val="tx1"/>
              </a:solidFill>
            </a:endParaRPr>
          </a:p>
        </p:txBody>
      </p:sp>
      <p:sp>
        <p:nvSpPr>
          <p:cNvPr id="4" name="TextBox 3"/>
          <p:cNvSpPr txBox="1"/>
          <p:nvPr userDrawn="1"/>
        </p:nvSpPr>
        <p:spPr>
          <a:xfrm>
            <a:off x="246704" y="2004607"/>
            <a:ext cx="8640000" cy="338554"/>
          </a:xfrm>
          <a:prstGeom prst="rect">
            <a:avLst/>
          </a:prstGeom>
          <a:noFill/>
        </p:spPr>
        <p:txBody>
          <a:bodyPr wrap="square" rtlCol="0" anchor="ctr">
            <a:spAutoFit/>
          </a:bodyPr>
          <a:lstStyle/>
          <a:p>
            <a:r>
              <a:rPr lang="fr-BE" sz="1600" dirty="0"/>
              <a:t>For more information </a:t>
            </a:r>
            <a:r>
              <a:rPr lang="fr-BE" sz="1600" dirty="0" err="1"/>
              <a:t>please</a:t>
            </a:r>
            <a:r>
              <a:rPr lang="fr-BE" sz="1600" dirty="0"/>
              <a:t> contact</a:t>
            </a:r>
            <a:endParaRPr lang="en-GB" sz="1600" dirty="0"/>
          </a:p>
        </p:txBody>
      </p:sp>
      <p:sp>
        <p:nvSpPr>
          <p:cNvPr id="9" name="TextBox 8"/>
          <p:cNvSpPr txBox="1"/>
          <p:nvPr userDrawn="1"/>
        </p:nvSpPr>
        <p:spPr>
          <a:xfrm>
            <a:off x="786704" y="2616442"/>
            <a:ext cx="8100000" cy="360000"/>
          </a:xfrm>
          <a:prstGeom prst="rect">
            <a:avLst/>
          </a:prstGeom>
          <a:noFill/>
        </p:spPr>
        <p:txBody>
          <a:bodyPr wrap="square" rtlCol="0" anchor="ctr">
            <a:spAutoFit/>
          </a:bodyPr>
          <a:lstStyle/>
          <a:p>
            <a:pPr marL="0" indent="0">
              <a:buFont typeface="Arial" panose="020B0604020202020204" pitchFamily="34" charset="0"/>
              <a:buNone/>
            </a:pPr>
            <a:r>
              <a:rPr lang="fr-BE" sz="1600" dirty="0"/>
              <a:t>www.metoffice.gov.uk</a:t>
            </a:r>
            <a:endParaRPr lang="en-GB" sz="1600" dirty="0"/>
          </a:p>
        </p:txBody>
      </p:sp>
      <p:sp>
        <p:nvSpPr>
          <p:cNvPr id="10" name="Text Placeholder 9"/>
          <p:cNvSpPr>
            <a:spLocks noGrp="1"/>
          </p:cNvSpPr>
          <p:nvPr>
            <p:ph type="body" sz="quarter" idx="10" hasCustomPrompt="1"/>
          </p:nvPr>
        </p:nvSpPr>
        <p:spPr>
          <a:xfrm>
            <a:off x="786704" y="3994278"/>
            <a:ext cx="8100000" cy="360000"/>
          </a:xfrm>
        </p:spPr>
        <p:txBody>
          <a:bodyPr anchor="ctr">
            <a:normAutofit/>
          </a:bodyPr>
          <a:lstStyle>
            <a:lvl1pPr marL="0" indent="0">
              <a:buNone/>
              <a:defRPr sz="1600" baseline="0"/>
            </a:lvl1pPr>
          </a:lstStyle>
          <a:p>
            <a:pPr lvl="0"/>
            <a:r>
              <a:rPr lang="en-US" dirty="0"/>
              <a:t>Insert phone number here</a:t>
            </a:r>
            <a:endParaRPr lang="en-GB" dirty="0"/>
          </a:p>
        </p:txBody>
      </p:sp>
      <p:sp>
        <p:nvSpPr>
          <p:cNvPr id="14" name="Text Placeholder 9"/>
          <p:cNvSpPr>
            <a:spLocks noGrp="1"/>
          </p:cNvSpPr>
          <p:nvPr>
            <p:ph type="body" sz="quarter" idx="11" hasCustomPrompt="1"/>
          </p:nvPr>
        </p:nvSpPr>
        <p:spPr>
          <a:xfrm>
            <a:off x="786704" y="3308732"/>
            <a:ext cx="8100000" cy="360000"/>
          </a:xfrm>
        </p:spPr>
        <p:txBody>
          <a:bodyPr anchor="ctr">
            <a:normAutofit/>
          </a:bodyPr>
          <a:lstStyle>
            <a:lvl1pPr marL="0" indent="0">
              <a:buNone/>
              <a:defRPr sz="1600"/>
            </a:lvl1pPr>
          </a:lstStyle>
          <a:p>
            <a:pPr lvl="0"/>
            <a:r>
              <a:rPr lang="en-US" dirty="0"/>
              <a:t>Insert e-mail here</a:t>
            </a:r>
            <a:endParaRPr lang="en-GB" dirty="0"/>
          </a:p>
        </p:txBody>
      </p:sp>
      <p:pic>
        <p:nvPicPr>
          <p:cNvPr id="16" name="email-icon.png"/>
          <p:cNvPicPr>
            <a:picLocks noChangeAspect="1"/>
          </p:cNvPicPr>
          <p:nvPr userDrawn="1"/>
        </p:nvPicPr>
        <p:blipFill>
          <a:blip r:embed="rId2" cstate="print"/>
          <a:stretch>
            <a:fillRect/>
          </a:stretch>
        </p:blipFill>
        <p:spPr>
          <a:xfrm>
            <a:off x="379161" y="3293168"/>
            <a:ext cx="357677" cy="396000"/>
          </a:xfrm>
          <a:prstGeom prst="rect">
            <a:avLst/>
          </a:prstGeom>
          <a:ln w="12700">
            <a:miter lim="400000"/>
          </a:ln>
        </p:spPr>
      </p:pic>
      <p:pic>
        <p:nvPicPr>
          <p:cNvPr id="17" name="phone-icon.png"/>
          <p:cNvPicPr>
            <a:picLocks noChangeAspect="1"/>
          </p:cNvPicPr>
          <p:nvPr userDrawn="1"/>
        </p:nvPicPr>
        <p:blipFill>
          <a:blip r:embed="rId3" cstate="print"/>
          <a:stretch>
            <a:fillRect/>
          </a:stretch>
        </p:blipFill>
        <p:spPr>
          <a:xfrm>
            <a:off x="350419" y="3969028"/>
            <a:ext cx="415161" cy="396000"/>
          </a:xfrm>
          <a:prstGeom prst="rect">
            <a:avLst/>
          </a:prstGeom>
          <a:ln w="12700">
            <a:miter lim="400000"/>
          </a:ln>
        </p:spPr>
      </p:pic>
      <p:pic>
        <p:nvPicPr>
          <p:cNvPr id="18" name="web-icon.png"/>
          <p:cNvPicPr>
            <a:picLocks noChangeAspect="1"/>
          </p:cNvPicPr>
          <p:nvPr userDrawn="1"/>
        </p:nvPicPr>
        <p:blipFill>
          <a:blip r:embed="rId4" cstate="print"/>
          <a:stretch>
            <a:fillRect/>
          </a:stretch>
        </p:blipFill>
        <p:spPr>
          <a:xfrm>
            <a:off x="324000" y="2617307"/>
            <a:ext cx="467999" cy="396000"/>
          </a:xfrm>
          <a:prstGeom prst="rect">
            <a:avLst/>
          </a:prstGeom>
          <a:ln w="12700">
            <a:miter lim="400000"/>
          </a:ln>
        </p:spPr>
      </p:pic>
    </p:spTree>
    <p:extLst>
      <p:ext uri="{BB962C8B-B14F-4D97-AF65-F5344CB8AC3E}">
        <p14:creationId xmlns:p14="http://schemas.microsoft.com/office/powerpoint/2010/main" val="7202516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 full image">
    <p:bg>
      <p:bgRef idx="1001">
        <a:schemeClr val="bg2"/>
      </p:bgRef>
    </p:bg>
    <p:spTree>
      <p:nvGrpSpPr>
        <p:cNvPr id="1" name=""/>
        <p:cNvGrpSpPr/>
        <p:nvPr/>
      </p:nvGrpSpPr>
      <p:grpSpPr>
        <a:xfrm>
          <a:off x="0" y="0"/>
          <a:ext cx="0" cy="0"/>
          <a:chOff x="0" y="0"/>
          <a:chExt cx="0" cy="0"/>
        </a:xfrm>
      </p:grpSpPr>
      <p:pic>
        <p:nvPicPr>
          <p:cNvPr id="15" name="cover-backg-2.jpg"/>
          <p:cNvPicPr>
            <a:picLocks noChangeAspect="1"/>
          </p:cNvPicPr>
          <p:nvPr userDrawn="1"/>
        </p:nvPicPr>
        <p:blipFill>
          <a:blip r:embed="rId2" cstate="print"/>
          <a:stretch>
            <a:fillRect/>
          </a:stretch>
        </p:blipFill>
        <p:spPr>
          <a:xfrm>
            <a:off x="0" y="0"/>
            <a:ext cx="9144000" cy="5143500"/>
          </a:xfrm>
          <a:prstGeom prst="rect">
            <a:avLst/>
          </a:prstGeom>
          <a:ln w="12700">
            <a:miter lim="400000"/>
          </a:ln>
        </p:spPr>
      </p:pic>
      <p:sp>
        <p:nvSpPr>
          <p:cNvPr id="20" name="Title 19"/>
          <p:cNvSpPr>
            <a:spLocks noGrp="1"/>
          </p:cNvSpPr>
          <p:nvPr>
            <p:ph type="title" hasCustomPrompt="1"/>
          </p:nvPr>
        </p:nvSpPr>
        <p:spPr/>
        <p:txBody>
          <a:bodyPr/>
          <a:lstStyle>
            <a:lvl1pPr>
              <a:defRPr>
                <a:solidFill>
                  <a:schemeClr val="bg2"/>
                </a:solidFill>
              </a:defRPr>
            </a:lvl1pPr>
          </a:lstStyle>
          <a:p>
            <a:r>
              <a:rPr lang="en-GB" dirty="0"/>
              <a:t>Presentation title</a:t>
            </a:r>
          </a:p>
        </p:txBody>
      </p:sp>
      <p:sp>
        <p:nvSpPr>
          <p:cNvPr id="23" name="Text Placeholder 22"/>
          <p:cNvSpPr>
            <a:spLocks noGrp="1"/>
          </p:cNvSpPr>
          <p:nvPr>
            <p:ph type="body" sz="quarter" idx="10" hasCustomPrompt="1"/>
          </p:nvPr>
        </p:nvSpPr>
        <p:spPr>
          <a:xfrm>
            <a:off x="197644" y="1761530"/>
            <a:ext cx="8438555" cy="611706"/>
          </a:xfrm>
          <a:prstGeom prst="rect">
            <a:avLst/>
          </a:prstGeom>
        </p:spPr>
        <p:txBody>
          <a:bodyPr/>
          <a:lstStyle>
            <a:lvl1pPr>
              <a:defRPr>
                <a:solidFill>
                  <a:schemeClr val="bg2"/>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pic>
        <p:nvPicPr>
          <p:cNvPr id="6" name="MO_MASTER_for_dark_backg_RBG.png"/>
          <p:cNvPicPr>
            <a:picLocks noChangeAspect="1"/>
          </p:cNvPicPr>
          <p:nvPr userDrawn="1"/>
        </p:nvPicPr>
        <p:blipFill>
          <a:blip r:embed="rId3" cstate="print"/>
          <a:stretch>
            <a:fillRect/>
          </a:stretch>
        </p:blipFill>
        <p:spPr>
          <a:xfrm>
            <a:off x="67307" y="40500"/>
            <a:ext cx="1803780" cy="565650"/>
          </a:xfrm>
          <a:prstGeom prst="rect">
            <a:avLst/>
          </a:prstGeom>
          <a:ln w="12700">
            <a:miter lim="400000"/>
          </a:ln>
        </p:spPr>
      </p:pic>
      <p:sp>
        <p:nvSpPr>
          <p:cNvPr id="2" name="Footer Placeholder 1"/>
          <p:cNvSpPr>
            <a:spLocks noGrp="1"/>
          </p:cNvSpPr>
          <p:nvPr>
            <p:ph type="ftr" sz="quarter" idx="11"/>
          </p:nvPr>
        </p:nvSpPr>
        <p:spPr>
          <a:noFill/>
        </p:spPr>
        <p:txBody>
          <a:bodyPr/>
          <a:lstStyle>
            <a:lvl1pPr defTabSz="219075" hangingPunct="0">
              <a:defRPr>
                <a:solidFill>
                  <a:schemeClr val="accent6"/>
                </a:solidFill>
              </a:defRPr>
            </a:lvl1pPr>
          </a:lstStyle>
          <a:p>
            <a:r>
              <a:rPr lang="en-GB" kern="0" dirty="0">
                <a:solidFill>
                  <a:srgbClr val="FFFFFF"/>
                </a:solidFill>
                <a:sym typeface="Helvetica Light"/>
              </a:rPr>
              <a:t>www.metoffice.gov.uk																									                      © Crown Copyright 2017, Met Office</a:t>
            </a:r>
          </a:p>
        </p:txBody>
      </p:sp>
    </p:spTree>
    <p:extLst>
      <p:ext uri="{BB962C8B-B14F-4D97-AF65-F5344CB8AC3E}">
        <p14:creationId xmlns:p14="http://schemas.microsoft.com/office/powerpoint/2010/main" val="425827232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 full image alt">
    <p:bg>
      <p:bgRef idx="1001">
        <a:schemeClr val="bg2"/>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stretch>
            <a:fillRect/>
          </a:stretch>
        </p:blipFill>
        <p:spPr>
          <a:xfrm>
            <a:off x="0" y="0"/>
            <a:ext cx="9144000" cy="5143500"/>
          </a:xfrm>
          <a:prstGeom prst="rect">
            <a:avLst/>
          </a:prstGeom>
        </p:spPr>
      </p:pic>
      <p:sp>
        <p:nvSpPr>
          <p:cNvPr id="20" name="Title 19"/>
          <p:cNvSpPr>
            <a:spLocks noGrp="1"/>
          </p:cNvSpPr>
          <p:nvPr>
            <p:ph type="title" hasCustomPrompt="1"/>
          </p:nvPr>
        </p:nvSpPr>
        <p:spPr/>
        <p:txBody>
          <a:bodyPr/>
          <a:lstStyle>
            <a:lvl1pPr>
              <a:defRPr>
                <a:solidFill>
                  <a:schemeClr val="bg2"/>
                </a:solidFill>
              </a:defRPr>
            </a:lvl1pPr>
          </a:lstStyle>
          <a:p>
            <a:r>
              <a:rPr lang="en-GB" dirty="0"/>
              <a:t>Presentation title</a:t>
            </a:r>
          </a:p>
        </p:txBody>
      </p:sp>
      <p:sp>
        <p:nvSpPr>
          <p:cNvPr id="23" name="Text Placeholder 22"/>
          <p:cNvSpPr>
            <a:spLocks noGrp="1"/>
          </p:cNvSpPr>
          <p:nvPr>
            <p:ph type="body" sz="quarter" idx="10" hasCustomPrompt="1"/>
          </p:nvPr>
        </p:nvSpPr>
        <p:spPr>
          <a:xfrm>
            <a:off x="197644" y="1761530"/>
            <a:ext cx="8437500" cy="611706"/>
          </a:xfrm>
          <a:prstGeom prst="rect">
            <a:avLst/>
          </a:prstGeom>
        </p:spPr>
        <p:txBody>
          <a:bodyPr/>
          <a:lstStyle>
            <a:lvl1pPr>
              <a:defRPr>
                <a:solidFill>
                  <a:schemeClr val="bg2"/>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pic>
        <p:nvPicPr>
          <p:cNvPr id="6" name="MO_MASTER_for_dark_backg_RBG.png"/>
          <p:cNvPicPr>
            <a:picLocks noChangeAspect="1"/>
          </p:cNvPicPr>
          <p:nvPr userDrawn="1"/>
        </p:nvPicPr>
        <p:blipFill>
          <a:blip r:embed="rId3" cstate="print"/>
          <a:stretch>
            <a:fillRect/>
          </a:stretch>
        </p:blipFill>
        <p:spPr>
          <a:xfrm>
            <a:off x="67307" y="40500"/>
            <a:ext cx="1803780" cy="565650"/>
          </a:xfrm>
          <a:prstGeom prst="rect">
            <a:avLst/>
          </a:prstGeom>
          <a:ln w="12700">
            <a:miter lim="400000"/>
          </a:ln>
        </p:spPr>
      </p:pic>
      <p:sp>
        <p:nvSpPr>
          <p:cNvPr id="2" name="Footer Placeholder 1"/>
          <p:cNvSpPr>
            <a:spLocks noGrp="1"/>
          </p:cNvSpPr>
          <p:nvPr>
            <p:ph type="ftr" sz="quarter" idx="11"/>
          </p:nvPr>
        </p:nvSpPr>
        <p:spPr>
          <a:noFill/>
        </p:spPr>
        <p:txBody>
          <a:bodyPr/>
          <a:lstStyle>
            <a:lvl1pPr defTabSz="219075" hangingPunct="0">
              <a:defRPr>
                <a:solidFill>
                  <a:schemeClr val="accent6"/>
                </a:solidFill>
              </a:defRPr>
            </a:lvl1pPr>
          </a:lstStyle>
          <a:p>
            <a:r>
              <a:rPr lang="en-GB" kern="0" dirty="0">
                <a:solidFill>
                  <a:srgbClr val="FFFFFF"/>
                </a:solidFill>
                <a:sym typeface="Helvetica Light"/>
              </a:rPr>
              <a:t>www.metoffice.gov.uk																									                      © Crown Copyright 2017, Met Office</a:t>
            </a:r>
          </a:p>
        </p:txBody>
      </p:sp>
    </p:spTree>
    <p:extLst>
      <p:ext uri="{BB962C8B-B14F-4D97-AF65-F5344CB8AC3E}">
        <p14:creationId xmlns:p14="http://schemas.microsoft.com/office/powerpoint/2010/main" val="386943841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slide -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noFill/>
        </p:spPr>
        <p:txBody>
          <a:bodyPr/>
          <a:lstStyle>
            <a:lvl1pPr defTabSz="219075" hangingPunct="0">
              <a:defRPr/>
            </a:lvl1pPr>
          </a:lstStyle>
          <a:p>
            <a:r>
              <a:rPr lang="en-GB" kern="0" dirty="0">
                <a:solidFill>
                  <a:srgbClr val="2A2A2A"/>
                </a:solidFill>
                <a:sym typeface="Helvetica Light"/>
              </a:rPr>
              <a:t>www.metoffice.gov.uk																									                       © Crown Copyright 2017, Met Office</a:t>
            </a:r>
          </a:p>
        </p:txBody>
      </p:sp>
      <p:sp>
        <p:nvSpPr>
          <p:cNvPr id="3" name="Title 2"/>
          <p:cNvSpPr>
            <a:spLocks noGrp="1"/>
          </p:cNvSpPr>
          <p:nvPr>
            <p:ph type="title" hasCustomPrompt="1"/>
          </p:nvPr>
        </p:nvSpPr>
        <p:spPr/>
        <p:txBody>
          <a:bodyPr/>
          <a:lstStyle>
            <a:lvl1pPr>
              <a:defRPr/>
            </a:lvl1pPr>
          </a:lstStyle>
          <a:p>
            <a:r>
              <a:rPr lang="en-US" dirty="0"/>
              <a:t>Presentation title</a:t>
            </a:r>
            <a:endParaRPr lang="en-GB" dirty="0"/>
          </a:p>
        </p:txBody>
      </p:sp>
      <p:sp>
        <p:nvSpPr>
          <p:cNvPr id="5" name="Text Placeholder 22"/>
          <p:cNvSpPr>
            <a:spLocks noGrp="1"/>
          </p:cNvSpPr>
          <p:nvPr>
            <p:ph type="body" sz="quarter" idx="11" hasCustomPrompt="1"/>
          </p:nvPr>
        </p:nvSpPr>
        <p:spPr>
          <a:xfrm>
            <a:off x="208954" y="1761530"/>
            <a:ext cx="8426190" cy="611706"/>
          </a:xfrm>
          <a:prstGeom prst="rect">
            <a:avLst/>
          </a:prstGeom>
        </p:spPr>
        <p:txBody>
          <a:bodyPr/>
          <a:lstStyle>
            <a:lvl1pPr>
              <a:defRPr>
                <a:solidFill>
                  <a:schemeClr val="tx1"/>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spTree>
    <p:extLst>
      <p:ext uri="{BB962C8B-B14F-4D97-AF65-F5344CB8AC3E}">
        <p14:creationId xmlns:p14="http://schemas.microsoft.com/office/powerpoint/2010/main" val="4107030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 white">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defTabSz="219075" hangingPunct="0">
              <a:defRPr/>
            </a:lvl1pPr>
          </a:lstStyle>
          <a:p>
            <a:r>
              <a:rPr lang="en-GB" kern="0" dirty="0">
                <a:solidFill>
                  <a:srgbClr val="2A2A2A"/>
                </a:solidFill>
                <a:sym typeface="Helvetica Light"/>
              </a:rPr>
              <a:t>www.metoffice.gov.uk																									                       © Crown Copyright 2017, Met Office</a:t>
            </a:r>
          </a:p>
        </p:txBody>
      </p:sp>
      <p:sp>
        <p:nvSpPr>
          <p:cNvPr id="3" name="Title 2"/>
          <p:cNvSpPr>
            <a:spLocks noGrp="1"/>
          </p:cNvSpPr>
          <p:nvPr>
            <p:ph type="title" hasCustomPrompt="1"/>
          </p:nvPr>
        </p:nvSpPr>
        <p:spPr/>
        <p:txBody>
          <a:bodyPr/>
          <a:lstStyle>
            <a:lvl1pPr>
              <a:defRPr/>
            </a:lvl1pPr>
          </a:lstStyle>
          <a:p>
            <a:r>
              <a:rPr lang="en-US" dirty="0"/>
              <a:t>Presentation title</a:t>
            </a:r>
            <a:endParaRPr lang="en-GB" dirty="0"/>
          </a:p>
        </p:txBody>
      </p:sp>
      <p:sp>
        <p:nvSpPr>
          <p:cNvPr id="5" name="Text Placeholder 22"/>
          <p:cNvSpPr>
            <a:spLocks noGrp="1"/>
          </p:cNvSpPr>
          <p:nvPr>
            <p:ph type="body" sz="quarter" idx="11" hasCustomPrompt="1"/>
          </p:nvPr>
        </p:nvSpPr>
        <p:spPr>
          <a:xfrm>
            <a:off x="208954" y="1761530"/>
            <a:ext cx="8426190" cy="611706"/>
          </a:xfrm>
          <a:prstGeom prst="rect">
            <a:avLst/>
          </a:prstGeom>
        </p:spPr>
        <p:txBody>
          <a:bodyPr/>
          <a:lstStyle>
            <a:lvl1pPr>
              <a:defRPr>
                <a:solidFill>
                  <a:schemeClr val="tx1"/>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spTree>
    <p:extLst>
      <p:ext uri="{BB962C8B-B14F-4D97-AF65-F5344CB8AC3E}">
        <p14:creationId xmlns:p14="http://schemas.microsoft.com/office/powerpoint/2010/main" val="1281966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 partnerships">
    <p:spTree>
      <p:nvGrpSpPr>
        <p:cNvPr id="1" name=""/>
        <p:cNvGrpSpPr/>
        <p:nvPr/>
      </p:nvGrpSpPr>
      <p:grpSpPr>
        <a:xfrm>
          <a:off x="0" y="0"/>
          <a:ext cx="0" cy="0"/>
          <a:chOff x="0" y="0"/>
          <a:chExt cx="0" cy="0"/>
        </a:xfrm>
      </p:grpSpPr>
      <p:sp>
        <p:nvSpPr>
          <p:cNvPr id="64" name="Shape 64"/>
          <p:cNvSpPr/>
          <p:nvPr/>
        </p:nvSpPr>
        <p:spPr>
          <a:xfrm flipV="1">
            <a:off x="2141935" y="135000"/>
            <a:ext cx="0" cy="405000"/>
          </a:xfrm>
          <a:prstGeom prst="line">
            <a:avLst/>
          </a:prstGeom>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68" name="Shape 68"/>
          <p:cNvSpPr/>
          <p:nvPr/>
        </p:nvSpPr>
        <p:spPr>
          <a:xfrm>
            <a:off x="7531089" y="240515"/>
            <a:ext cx="1594673" cy="202500"/>
          </a:xfrm>
          <a:prstGeom prst="rect">
            <a:avLst/>
          </a:prstGeom>
          <a:ln w="12700">
            <a:miter lim="400000"/>
          </a:ln>
          <a:extLst>
            <a:ext uri="{C572A759-6A51-4108-AA02-DFA0A04FC94B}">
              <ma14:wrappingTextBoxFlag xmlns:ma14="http://schemas.microsoft.com/office/mac/drawingml/2011/main" xmlns="" val="1"/>
            </a:ext>
          </a:extLst>
        </p:spPr>
        <p:txBody>
          <a:bodyPr lIns="26789" tIns="26789" rIns="26789" bIns="26789"/>
          <a:lstStyle/>
          <a:p>
            <a:pPr marL="0" marR="0" lvl="0" indent="0" algn="l" defTabSz="342900" rtl="0" eaLnBrk="1" fontAlgn="auto" latinLnBrk="0" hangingPunct="0">
              <a:lnSpc>
                <a:spcPct val="90000"/>
              </a:lnSpc>
              <a:spcBef>
                <a:spcPts val="300"/>
              </a:spcBef>
              <a:spcAft>
                <a:spcPts val="0"/>
              </a:spcAft>
              <a:buClrTx/>
              <a:buSzTx/>
              <a:buFontTx/>
              <a:buNone/>
              <a:tabLst/>
              <a:defRPr sz="2100">
                <a:solidFill>
                  <a:srgbClr val="2A2A2A"/>
                </a:solidFill>
                <a:latin typeface="Arial"/>
                <a:ea typeface="Arial"/>
                <a:cs typeface="Arial"/>
                <a:sym typeface="Arial"/>
              </a:defRPr>
            </a:pPr>
            <a:r>
              <a:rPr kumimoji="0" sz="800" b="0" i="0" u="none" strike="noStrike" kern="0" cap="none" spc="0" normalizeH="0" baseline="0" noProof="0" dirty="0">
                <a:ln>
                  <a:noFill/>
                </a:ln>
                <a:solidFill>
                  <a:srgbClr val="2A2A2A"/>
                </a:solidFill>
                <a:effectLst/>
                <a:uLnTx/>
                <a:uFillTx/>
                <a:latin typeface="Arial"/>
                <a:cs typeface="Arial"/>
                <a:sym typeface="Arial"/>
              </a:rPr>
              <a:t>Working together </a:t>
            </a:r>
            <a:br>
              <a:rPr kumimoji="0" sz="800" b="0" i="0" u="none" strike="noStrike" kern="0" cap="none" spc="0" normalizeH="0" baseline="0" noProof="0" dirty="0">
                <a:ln>
                  <a:noFill/>
                </a:ln>
                <a:solidFill>
                  <a:srgbClr val="2A2A2A"/>
                </a:solidFill>
                <a:effectLst/>
                <a:uLnTx/>
                <a:uFillTx/>
                <a:latin typeface="Arial"/>
                <a:cs typeface="Arial"/>
                <a:sym typeface="Arial"/>
              </a:rPr>
            </a:br>
            <a:r>
              <a:rPr kumimoji="0" sz="800" b="0" i="0" u="none" strike="noStrike" kern="0" cap="none" spc="0" normalizeH="0" baseline="0" noProof="0" dirty="0">
                <a:ln>
                  <a:noFill/>
                </a:ln>
                <a:solidFill>
                  <a:srgbClr val="2A2A2A"/>
                </a:solidFill>
                <a:effectLst/>
                <a:uLnTx/>
                <a:uFillTx/>
                <a:latin typeface="Arial"/>
                <a:cs typeface="Arial"/>
                <a:sym typeface="Arial"/>
              </a:rPr>
              <a:t>(enter working relationship)</a:t>
            </a:r>
          </a:p>
        </p:txBody>
      </p:sp>
      <p:sp>
        <p:nvSpPr>
          <p:cNvPr id="69" name="Shape 69"/>
          <p:cNvSpPr>
            <a:spLocks noGrp="1"/>
          </p:cNvSpPr>
          <p:nvPr>
            <p:ph type="pic" sz="quarter" idx="13"/>
          </p:nvPr>
        </p:nvSpPr>
        <p:spPr>
          <a:xfrm>
            <a:off x="2227171" y="204551"/>
            <a:ext cx="1176126" cy="270000"/>
          </a:xfrm>
          <a:prstGeom prst="rect">
            <a:avLst/>
          </a:prstGeom>
          <a:noFill/>
          <a:ln>
            <a:noFill/>
          </a:ln>
        </p:spPr>
        <p:txBody>
          <a:bodyPr wrap="square" lIns="68579" tIns="34289" rIns="68579" bIns="34289" anchor="t">
            <a:noAutofit/>
          </a:bodyPr>
          <a:lstStyle>
            <a:lvl1pPr marL="0" indent="0">
              <a:buNone/>
              <a:defRPr sz="800">
                <a:latin typeface="+mn-lt"/>
              </a:defRPr>
            </a:lvl1pPr>
          </a:lstStyle>
          <a:p>
            <a:r>
              <a:rPr lang="en-US"/>
              <a:t>Click icon to add picture</a:t>
            </a:r>
            <a:endParaRPr lang="en-GB" dirty="0"/>
          </a:p>
        </p:txBody>
      </p:sp>
      <p:sp>
        <p:nvSpPr>
          <p:cNvPr id="70" name="Shape 70"/>
          <p:cNvSpPr>
            <a:spLocks noGrp="1"/>
          </p:cNvSpPr>
          <p:nvPr>
            <p:ph type="pic" sz="quarter" idx="14"/>
          </p:nvPr>
        </p:nvSpPr>
        <p:spPr>
          <a:xfrm>
            <a:off x="3577935"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a:t>Click icon to add picture</a:t>
            </a:r>
            <a:endParaRPr dirty="0"/>
          </a:p>
        </p:txBody>
      </p:sp>
      <p:sp>
        <p:nvSpPr>
          <p:cNvPr id="71" name="Shape 71"/>
          <p:cNvSpPr>
            <a:spLocks noGrp="1"/>
          </p:cNvSpPr>
          <p:nvPr>
            <p:ph type="pic" sz="quarter" idx="15"/>
          </p:nvPr>
        </p:nvSpPr>
        <p:spPr>
          <a:xfrm>
            <a:off x="4928103"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a:t>Click icon to add picture</a:t>
            </a:r>
            <a:endParaRPr dirty="0"/>
          </a:p>
        </p:txBody>
      </p:sp>
      <p:sp>
        <p:nvSpPr>
          <p:cNvPr id="2" name="Footer Placeholder 1"/>
          <p:cNvSpPr>
            <a:spLocks noGrp="1"/>
          </p:cNvSpPr>
          <p:nvPr>
            <p:ph type="ftr" sz="quarter" idx="16"/>
          </p:nvPr>
        </p:nvSpPr>
        <p:spPr/>
        <p:txBody>
          <a:bodyPr/>
          <a:lstStyle>
            <a:lvl1pPr defTabSz="219075" hangingPunct="0">
              <a:defRPr/>
            </a:lvl1pPr>
          </a:lstStyle>
          <a:p>
            <a:r>
              <a:rPr lang="en-GB" kern="0" dirty="0">
                <a:solidFill>
                  <a:srgbClr val="2A2A2A"/>
                </a:solidFill>
                <a:sym typeface="Helvetica Light"/>
              </a:rPr>
              <a:t>www.metoffice.gov.uk																									                       © Crown Copyright 2017, Met Office</a:t>
            </a:r>
          </a:p>
        </p:txBody>
      </p:sp>
      <p:sp>
        <p:nvSpPr>
          <p:cNvPr id="14" name="Shape 64"/>
          <p:cNvSpPr/>
          <p:nvPr userDrawn="1"/>
        </p:nvSpPr>
        <p:spPr>
          <a:xfrm flipV="1">
            <a:off x="3490913" y="135000"/>
            <a:ext cx="0" cy="405000"/>
          </a:xfrm>
          <a:prstGeom prst="line">
            <a:avLst/>
          </a:prstGeom>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5" name="Shape 64"/>
          <p:cNvSpPr/>
          <p:nvPr userDrawn="1"/>
        </p:nvSpPr>
        <p:spPr>
          <a:xfrm flipV="1">
            <a:off x="4842272" y="135000"/>
            <a:ext cx="0" cy="405000"/>
          </a:xfrm>
          <a:prstGeom prst="line">
            <a:avLst/>
          </a:prstGeom>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6" name="Shape 64"/>
          <p:cNvSpPr/>
          <p:nvPr userDrawn="1"/>
        </p:nvSpPr>
        <p:spPr>
          <a:xfrm flipV="1">
            <a:off x="6192441" y="135000"/>
            <a:ext cx="0" cy="405000"/>
          </a:xfrm>
          <a:prstGeom prst="line">
            <a:avLst/>
          </a:prstGeom>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8" name="Shape 71"/>
          <p:cNvSpPr>
            <a:spLocks noGrp="1"/>
          </p:cNvSpPr>
          <p:nvPr>
            <p:ph type="pic" sz="quarter" idx="17"/>
          </p:nvPr>
        </p:nvSpPr>
        <p:spPr>
          <a:xfrm>
            <a:off x="6273702"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a:t>Click icon to add picture</a:t>
            </a:r>
            <a:endParaRPr dirty="0"/>
          </a:p>
        </p:txBody>
      </p:sp>
      <p:sp>
        <p:nvSpPr>
          <p:cNvPr id="17" name="Title 2"/>
          <p:cNvSpPr>
            <a:spLocks noGrp="1"/>
          </p:cNvSpPr>
          <p:nvPr>
            <p:ph type="title" hasCustomPrompt="1"/>
          </p:nvPr>
        </p:nvSpPr>
        <p:spPr>
          <a:xfrm>
            <a:off x="197644" y="1039783"/>
            <a:ext cx="8437500" cy="623248"/>
          </a:xfrm>
        </p:spPr>
        <p:txBody>
          <a:bodyPr/>
          <a:lstStyle>
            <a:lvl1pPr>
              <a:defRPr/>
            </a:lvl1pPr>
          </a:lstStyle>
          <a:p>
            <a:r>
              <a:rPr lang="en-US" dirty="0"/>
              <a:t>Presentation title</a:t>
            </a:r>
            <a:endParaRPr lang="en-GB" dirty="0"/>
          </a:p>
        </p:txBody>
      </p:sp>
      <p:sp>
        <p:nvSpPr>
          <p:cNvPr id="19" name="Text Placeholder 22"/>
          <p:cNvSpPr>
            <a:spLocks noGrp="1"/>
          </p:cNvSpPr>
          <p:nvPr>
            <p:ph type="body" sz="quarter" idx="11" hasCustomPrompt="1"/>
          </p:nvPr>
        </p:nvSpPr>
        <p:spPr>
          <a:xfrm>
            <a:off x="208954" y="1761530"/>
            <a:ext cx="8426190" cy="611706"/>
          </a:xfrm>
          <a:prstGeom prst="rect">
            <a:avLst/>
          </a:prstGeom>
        </p:spPr>
        <p:txBody>
          <a:bodyPr/>
          <a:lstStyle>
            <a:lvl1pPr>
              <a:defRPr>
                <a:solidFill>
                  <a:schemeClr val="tx1"/>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spTree>
    <p:extLst>
      <p:ext uri="{BB962C8B-B14F-4D97-AF65-F5344CB8AC3E}">
        <p14:creationId xmlns:p14="http://schemas.microsoft.com/office/powerpoint/2010/main" val="955876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 dark ba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0" y="4732140"/>
            <a:ext cx="9144000" cy="411361"/>
          </a:xfrm>
          <a:prstGeom prst="rect">
            <a:avLst/>
          </a:prstGeom>
        </p:spPr>
        <p:txBody>
          <a:bodyPr/>
          <a:lstStyle>
            <a:lvl1pPr defTabSz="219075" hangingPunct="0">
              <a:defRPr/>
            </a:lvl1pPr>
          </a:lstStyle>
          <a:p>
            <a:r>
              <a:rPr lang="en-GB" kern="0" dirty="0">
                <a:solidFill>
                  <a:srgbClr val="2A2A2A"/>
                </a:solidFill>
                <a:sym typeface="Helvetica Light"/>
              </a:rPr>
              <a:t>www.metoffice.gov.uk																									                       © Crown Copyright 2017, Met Office</a:t>
            </a:r>
          </a:p>
        </p:txBody>
      </p:sp>
      <p:sp>
        <p:nvSpPr>
          <p:cNvPr id="7" name="Shape 48"/>
          <p:cNvSpPr/>
          <p:nvPr userDrawn="1"/>
        </p:nvSpPr>
        <p:spPr>
          <a:xfrm>
            <a:off x="-1" y="-6009"/>
            <a:ext cx="9144002" cy="687642"/>
          </a:xfrm>
          <a:prstGeom prst="rect">
            <a:avLst/>
          </a:prstGeom>
          <a:blipFill>
            <a:blip r:embed="rId2" cstate="print"/>
          </a:blipFill>
          <a:ln w="12700">
            <a:miter lim="400000"/>
          </a:ln>
          <a:extLst>
            <a:ext uri="{C572A759-6A51-4108-AA02-DFA0A04FC94B}">
              <ma14:wrappingTextBoxFlag xmlns:ma14="http://schemas.microsoft.com/office/mac/drawingml/2011/main" xmlns="" val="1"/>
            </a:ext>
          </a:extLst>
        </p:spPr>
        <p:txBody>
          <a:bodyPr lIns="26789" tIns="26789" rIns="26789" bIns="26789" anchor="ctr"/>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dirty="0">
                <a:ln>
                  <a:noFill/>
                </a:ln>
                <a:solidFill>
                  <a:srgbClr val="FFFFFF"/>
                </a:solidFill>
                <a:effectLst/>
                <a:uLnTx/>
                <a:uFillTx/>
                <a:latin typeface="Arial"/>
                <a:sym typeface="Helvetica Light"/>
              </a:rPr>
              <a:t>  </a:t>
            </a:r>
          </a:p>
        </p:txBody>
      </p:sp>
      <p:pic>
        <p:nvPicPr>
          <p:cNvPr id="14" name="MO_MASTER_for_dark_backg_RBG.png"/>
          <p:cNvPicPr>
            <a:picLocks noChangeAspect="1"/>
          </p:cNvPicPr>
          <p:nvPr userDrawn="1"/>
        </p:nvPicPr>
        <p:blipFill>
          <a:blip r:embed="rId3" cstate="print"/>
          <a:stretch>
            <a:fillRect/>
          </a:stretch>
        </p:blipFill>
        <p:spPr>
          <a:xfrm>
            <a:off x="67307" y="40500"/>
            <a:ext cx="1803780" cy="565650"/>
          </a:xfrm>
          <a:prstGeom prst="rect">
            <a:avLst/>
          </a:prstGeom>
          <a:ln w="12700">
            <a:miter lim="400000"/>
          </a:ln>
        </p:spPr>
      </p:pic>
      <p:sp>
        <p:nvSpPr>
          <p:cNvPr id="8" name="Title 2"/>
          <p:cNvSpPr>
            <a:spLocks noGrp="1"/>
          </p:cNvSpPr>
          <p:nvPr>
            <p:ph type="title" hasCustomPrompt="1"/>
          </p:nvPr>
        </p:nvSpPr>
        <p:spPr>
          <a:xfrm>
            <a:off x="197644" y="1039783"/>
            <a:ext cx="8437500" cy="623248"/>
          </a:xfrm>
        </p:spPr>
        <p:txBody>
          <a:bodyPr/>
          <a:lstStyle>
            <a:lvl1pPr>
              <a:defRPr/>
            </a:lvl1pPr>
          </a:lstStyle>
          <a:p>
            <a:r>
              <a:rPr lang="en-US" dirty="0"/>
              <a:t>Presentation title</a:t>
            </a:r>
            <a:endParaRPr lang="en-GB" dirty="0"/>
          </a:p>
        </p:txBody>
      </p:sp>
      <p:sp>
        <p:nvSpPr>
          <p:cNvPr id="9" name="Text Placeholder 22"/>
          <p:cNvSpPr>
            <a:spLocks noGrp="1"/>
          </p:cNvSpPr>
          <p:nvPr>
            <p:ph type="body" sz="quarter" idx="11" hasCustomPrompt="1"/>
          </p:nvPr>
        </p:nvSpPr>
        <p:spPr>
          <a:xfrm>
            <a:off x="208954" y="1761530"/>
            <a:ext cx="8426190" cy="611706"/>
          </a:xfrm>
          <a:prstGeom prst="rect">
            <a:avLst/>
          </a:prstGeom>
        </p:spPr>
        <p:txBody>
          <a:bodyPr/>
          <a:lstStyle>
            <a:lvl1pPr>
              <a:defRPr>
                <a:solidFill>
                  <a:schemeClr val="tx1"/>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spTree>
    <p:extLst>
      <p:ext uri="{BB962C8B-B14F-4D97-AF65-F5344CB8AC3E}">
        <p14:creationId xmlns:p14="http://schemas.microsoft.com/office/powerpoint/2010/main" val="971016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 option 3">
    <p:spTree>
      <p:nvGrpSpPr>
        <p:cNvPr id="1" name=""/>
        <p:cNvGrpSpPr/>
        <p:nvPr/>
      </p:nvGrpSpPr>
      <p:grpSpPr>
        <a:xfrm>
          <a:off x="0" y="0"/>
          <a:ext cx="0" cy="0"/>
          <a:chOff x="0" y="0"/>
          <a:chExt cx="0" cy="0"/>
        </a:xfrm>
      </p:grpSpPr>
      <p:pic>
        <p:nvPicPr>
          <p:cNvPr id="7" name="cover-backg-2.jpg"/>
          <p:cNvPicPr>
            <a:picLocks noChangeAspect="1"/>
          </p:cNvPicPr>
          <p:nvPr userDrawn="1"/>
        </p:nvPicPr>
        <p:blipFill>
          <a:blip r:embed="rId2" cstate="print"/>
          <a:stretch>
            <a:fillRect/>
          </a:stretch>
        </p:blipFill>
        <p:spPr>
          <a:xfrm>
            <a:off x="0" y="0"/>
            <a:ext cx="9161294" cy="5153228"/>
          </a:xfrm>
          <a:prstGeom prst="rect">
            <a:avLst/>
          </a:prstGeom>
          <a:ln w="12700">
            <a:miter lim="400000"/>
          </a:ln>
        </p:spPr>
      </p:pic>
      <p:sp>
        <p:nvSpPr>
          <p:cNvPr id="2" name="Title 1"/>
          <p:cNvSpPr>
            <a:spLocks noGrp="1"/>
          </p:cNvSpPr>
          <p:nvPr>
            <p:ph type="ctrTitle"/>
          </p:nvPr>
        </p:nvSpPr>
        <p:spPr>
          <a:xfrm>
            <a:off x="252000" y="698400"/>
            <a:ext cx="8640000" cy="1157696"/>
          </a:xfrm>
        </p:spPr>
        <p:txBody>
          <a:bodyPr anchor="b">
            <a:normAutofit/>
          </a:bodyPr>
          <a:lstStyle>
            <a:lvl1pPr algn="l">
              <a:defRPr sz="3200">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252000" y="2129051"/>
            <a:ext cx="8640000" cy="1814299"/>
          </a:xfrm>
        </p:spPr>
        <p:txBody>
          <a:bodyPr/>
          <a:lstStyle>
            <a:lvl1pPr marL="0" indent="0" algn="l">
              <a:buNone/>
              <a:defRPr sz="1800">
                <a:solidFill>
                  <a:schemeClr val="bg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8" name="Rectangle 7"/>
          <p:cNvSpPr/>
          <p:nvPr userDrawn="1"/>
        </p:nvSpPr>
        <p:spPr>
          <a:xfrm>
            <a:off x="0" y="4735773"/>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dirty="0">
                <a:solidFill>
                  <a:schemeClr val="bg2"/>
                </a:solidFill>
              </a:rPr>
              <a:t>www.metoffice.gov.uk	</a:t>
            </a:r>
            <a:endParaRPr lang="en-GB" sz="800" dirty="0">
              <a:solidFill>
                <a:schemeClr val="bg2"/>
              </a:solidFill>
            </a:endParaRPr>
          </a:p>
        </p:txBody>
      </p:sp>
      <p:sp>
        <p:nvSpPr>
          <p:cNvPr id="9" name="Rectangle 8"/>
          <p:cNvSpPr/>
          <p:nvPr userDrawn="1"/>
        </p:nvSpPr>
        <p:spPr>
          <a:xfrm>
            <a:off x="4217158" y="4735773"/>
            <a:ext cx="4926842"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r" defTabSz="450850">
              <a:tabLst/>
            </a:pPr>
            <a:r>
              <a:rPr lang="fr-BE" sz="800" dirty="0">
                <a:solidFill>
                  <a:schemeClr val="bg2"/>
                </a:solidFill>
              </a:rPr>
              <a:t>© Crown Copyright</a:t>
            </a:r>
            <a:r>
              <a:rPr lang="fr-BE" sz="800" baseline="0" dirty="0">
                <a:solidFill>
                  <a:schemeClr val="bg2"/>
                </a:solidFill>
              </a:rPr>
              <a:t> 2018, Met Office</a:t>
            </a:r>
            <a:endParaRPr lang="en-GB" sz="800" dirty="0">
              <a:solidFill>
                <a:schemeClr val="bg2"/>
              </a:solidFill>
            </a:endParaRPr>
          </a:p>
        </p:txBody>
      </p:sp>
      <p:pic>
        <p:nvPicPr>
          <p:cNvPr id="10" name="MO_MASTER_for_dark_backg_RBG.png"/>
          <p:cNvPicPr>
            <a:picLocks noChangeAspect="1"/>
          </p:cNvPicPr>
          <p:nvPr userDrawn="1"/>
        </p:nvPicPr>
        <p:blipFill>
          <a:blip r:embed="rId3" cstate="print"/>
          <a:stretch>
            <a:fillRect/>
          </a:stretch>
        </p:blipFill>
        <p:spPr>
          <a:xfrm>
            <a:off x="183600" y="54000"/>
            <a:ext cx="1803780" cy="565650"/>
          </a:xfrm>
          <a:prstGeom prst="rect">
            <a:avLst/>
          </a:prstGeom>
          <a:ln w="12700">
            <a:miter lim="400000"/>
          </a:ln>
        </p:spPr>
      </p:pic>
    </p:spTree>
    <p:extLst>
      <p:ext uri="{BB962C8B-B14F-4D97-AF65-F5344CB8AC3E}">
        <p14:creationId xmlns:p14="http://schemas.microsoft.com/office/powerpoint/2010/main" val="13450832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 partnerships dark ba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0" y="4732140"/>
            <a:ext cx="9144000" cy="411361"/>
          </a:xfrm>
          <a:prstGeom prst="rect">
            <a:avLst/>
          </a:prstGeom>
        </p:spPr>
        <p:txBody>
          <a:bodyPr/>
          <a:lstStyle>
            <a:lvl1pPr defTabSz="219075" hangingPunct="0">
              <a:defRPr/>
            </a:lvl1pPr>
          </a:lstStyle>
          <a:p>
            <a:r>
              <a:rPr lang="en-GB" kern="0" dirty="0">
                <a:solidFill>
                  <a:srgbClr val="2A2A2A"/>
                </a:solidFill>
                <a:sym typeface="Helvetica Light"/>
              </a:rPr>
              <a:t>www.metoffice.gov.uk																									                       © Crown Copyright 2017, Met Office</a:t>
            </a:r>
          </a:p>
        </p:txBody>
      </p:sp>
      <p:sp>
        <p:nvSpPr>
          <p:cNvPr id="7" name="Shape 48"/>
          <p:cNvSpPr/>
          <p:nvPr userDrawn="1"/>
        </p:nvSpPr>
        <p:spPr>
          <a:xfrm>
            <a:off x="-1" y="-6009"/>
            <a:ext cx="9144002" cy="687642"/>
          </a:xfrm>
          <a:prstGeom prst="rect">
            <a:avLst/>
          </a:prstGeom>
          <a:blipFill>
            <a:blip r:embed="rId2" cstate="print"/>
          </a:blipFill>
          <a:ln w="12700">
            <a:miter lim="400000"/>
          </a:ln>
          <a:extLst>
            <a:ext uri="{C572A759-6A51-4108-AA02-DFA0A04FC94B}">
              <ma14:wrappingTextBoxFlag xmlns:ma14="http://schemas.microsoft.com/office/mac/drawingml/2011/main" xmlns="" val="1"/>
            </a:ext>
          </a:extLst>
        </p:spPr>
        <p:txBody>
          <a:bodyPr lIns="26789" tIns="26789" rIns="26789" bIns="26789" anchor="ctr"/>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dirty="0">
                <a:ln>
                  <a:noFill/>
                </a:ln>
                <a:solidFill>
                  <a:srgbClr val="FFFFFF"/>
                </a:solidFill>
                <a:effectLst/>
                <a:uLnTx/>
                <a:uFillTx/>
                <a:latin typeface="Arial"/>
                <a:sym typeface="Helvetica Light"/>
              </a:rPr>
              <a:t>  </a:t>
            </a:r>
          </a:p>
        </p:txBody>
      </p:sp>
      <p:sp>
        <p:nvSpPr>
          <p:cNvPr id="9" name="Shape 64"/>
          <p:cNvSpPr/>
          <p:nvPr userDrawn="1"/>
        </p:nvSpPr>
        <p:spPr>
          <a:xfrm flipV="1">
            <a:off x="2141935" y="135000"/>
            <a:ext cx="0" cy="405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0" name="Shape 68"/>
          <p:cNvSpPr/>
          <p:nvPr userDrawn="1"/>
        </p:nvSpPr>
        <p:spPr>
          <a:xfrm>
            <a:off x="7531089" y="240515"/>
            <a:ext cx="1594673" cy="202500"/>
          </a:xfrm>
          <a:prstGeom prst="rect">
            <a:avLst/>
          </a:prstGeom>
          <a:ln w="12700">
            <a:miter lim="400000"/>
          </a:ln>
          <a:extLst>
            <a:ext uri="{C572A759-6A51-4108-AA02-DFA0A04FC94B}">
              <ma14:wrappingTextBoxFlag xmlns:ma14="http://schemas.microsoft.com/office/mac/drawingml/2011/main" xmlns="" val="1"/>
            </a:ext>
          </a:extLst>
        </p:spPr>
        <p:txBody>
          <a:bodyPr lIns="26789" tIns="26789" rIns="26789" bIns="26789"/>
          <a:lstStyle/>
          <a:p>
            <a:pPr marL="0" marR="0" lvl="0" indent="0" algn="l" defTabSz="342900" rtl="0" eaLnBrk="1" fontAlgn="auto" latinLnBrk="0" hangingPunct="0">
              <a:lnSpc>
                <a:spcPct val="90000"/>
              </a:lnSpc>
              <a:spcBef>
                <a:spcPts val="300"/>
              </a:spcBef>
              <a:spcAft>
                <a:spcPts val="0"/>
              </a:spcAft>
              <a:buClrTx/>
              <a:buSzTx/>
              <a:buFontTx/>
              <a:buNone/>
              <a:tabLst/>
              <a:defRPr sz="2100">
                <a:solidFill>
                  <a:srgbClr val="2A2A2A"/>
                </a:solidFill>
                <a:latin typeface="Arial"/>
                <a:ea typeface="Arial"/>
                <a:cs typeface="Arial"/>
                <a:sym typeface="Arial"/>
              </a:defRPr>
            </a:pPr>
            <a:r>
              <a:rPr kumimoji="0" sz="800" b="0" i="0" u="none" strike="noStrike" kern="0" cap="none" spc="0" normalizeH="0" baseline="0" noProof="0" dirty="0">
                <a:ln>
                  <a:noFill/>
                </a:ln>
                <a:solidFill>
                  <a:srgbClr val="FFFFFF"/>
                </a:solidFill>
                <a:effectLst/>
                <a:uLnTx/>
                <a:uFillTx/>
                <a:latin typeface="Arial"/>
                <a:cs typeface="Arial"/>
                <a:sym typeface="Arial"/>
              </a:rPr>
              <a:t>Working together </a:t>
            </a:r>
            <a:br>
              <a:rPr kumimoji="0" sz="800" b="0" i="0" u="none" strike="noStrike" kern="0" cap="none" spc="0" normalizeH="0" baseline="0" noProof="0" dirty="0">
                <a:ln>
                  <a:noFill/>
                </a:ln>
                <a:solidFill>
                  <a:srgbClr val="FFFFFF"/>
                </a:solidFill>
                <a:effectLst/>
                <a:uLnTx/>
                <a:uFillTx/>
                <a:latin typeface="Arial"/>
                <a:cs typeface="Arial"/>
                <a:sym typeface="Arial"/>
              </a:rPr>
            </a:br>
            <a:r>
              <a:rPr kumimoji="0" sz="800" b="0" i="0" u="none" strike="noStrike" kern="0" cap="none" spc="0" normalizeH="0" baseline="0" noProof="0" dirty="0">
                <a:ln>
                  <a:noFill/>
                </a:ln>
                <a:solidFill>
                  <a:srgbClr val="FFFFFF"/>
                </a:solidFill>
                <a:effectLst/>
                <a:uLnTx/>
                <a:uFillTx/>
                <a:latin typeface="Arial"/>
                <a:cs typeface="Arial"/>
                <a:sym typeface="Arial"/>
              </a:rPr>
              <a:t>(enter working relationship)</a:t>
            </a:r>
          </a:p>
        </p:txBody>
      </p:sp>
      <p:sp>
        <p:nvSpPr>
          <p:cNvPr id="11" name="Shape 69"/>
          <p:cNvSpPr>
            <a:spLocks noGrp="1"/>
          </p:cNvSpPr>
          <p:nvPr>
            <p:ph type="pic" sz="quarter" idx="13"/>
          </p:nvPr>
        </p:nvSpPr>
        <p:spPr>
          <a:xfrm>
            <a:off x="2227171" y="204551"/>
            <a:ext cx="1176126" cy="270000"/>
          </a:xfrm>
          <a:prstGeom prst="rect">
            <a:avLst/>
          </a:prstGeom>
          <a:noFill/>
          <a:ln>
            <a:noFill/>
          </a:ln>
        </p:spPr>
        <p:txBody>
          <a:bodyPr wrap="square" lIns="68579" tIns="34289" rIns="68579" bIns="34289" anchor="t">
            <a:noAutofit/>
          </a:bodyPr>
          <a:lstStyle>
            <a:lvl1pPr marL="0" indent="0">
              <a:buNone/>
              <a:defRPr sz="800">
                <a:latin typeface="+mn-lt"/>
              </a:defRPr>
            </a:lvl1pPr>
          </a:lstStyle>
          <a:p>
            <a:r>
              <a:rPr lang="en-US"/>
              <a:t>Click icon to add picture</a:t>
            </a:r>
            <a:endParaRPr lang="en-GB" dirty="0"/>
          </a:p>
        </p:txBody>
      </p:sp>
      <p:sp>
        <p:nvSpPr>
          <p:cNvPr id="14" name="Shape 70"/>
          <p:cNvSpPr>
            <a:spLocks noGrp="1"/>
          </p:cNvSpPr>
          <p:nvPr>
            <p:ph type="pic" sz="quarter" idx="14"/>
          </p:nvPr>
        </p:nvSpPr>
        <p:spPr>
          <a:xfrm>
            <a:off x="3577935"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a:t>Click icon to add picture</a:t>
            </a:r>
            <a:endParaRPr dirty="0"/>
          </a:p>
        </p:txBody>
      </p:sp>
      <p:sp>
        <p:nvSpPr>
          <p:cNvPr id="15" name="Shape 71"/>
          <p:cNvSpPr>
            <a:spLocks noGrp="1"/>
          </p:cNvSpPr>
          <p:nvPr>
            <p:ph type="pic" sz="quarter" idx="15"/>
          </p:nvPr>
        </p:nvSpPr>
        <p:spPr>
          <a:xfrm>
            <a:off x="4928103"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a:t>Click icon to add picture</a:t>
            </a:r>
            <a:endParaRPr dirty="0"/>
          </a:p>
        </p:txBody>
      </p:sp>
      <p:sp>
        <p:nvSpPr>
          <p:cNvPr id="16" name="Shape 64"/>
          <p:cNvSpPr/>
          <p:nvPr userDrawn="1"/>
        </p:nvSpPr>
        <p:spPr>
          <a:xfrm flipV="1">
            <a:off x="3490913" y="135000"/>
            <a:ext cx="0" cy="405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7" name="Shape 64"/>
          <p:cNvSpPr/>
          <p:nvPr userDrawn="1"/>
        </p:nvSpPr>
        <p:spPr>
          <a:xfrm flipV="1">
            <a:off x="4842272" y="135000"/>
            <a:ext cx="0" cy="405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8" name="Shape 64"/>
          <p:cNvSpPr/>
          <p:nvPr userDrawn="1"/>
        </p:nvSpPr>
        <p:spPr>
          <a:xfrm flipV="1">
            <a:off x="6192441" y="135000"/>
            <a:ext cx="0" cy="405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9" name="Shape 71"/>
          <p:cNvSpPr>
            <a:spLocks noGrp="1"/>
          </p:cNvSpPr>
          <p:nvPr>
            <p:ph type="pic" sz="quarter" idx="17"/>
          </p:nvPr>
        </p:nvSpPr>
        <p:spPr>
          <a:xfrm>
            <a:off x="6273702"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a:t>Click icon to add picture</a:t>
            </a:r>
            <a:endParaRPr dirty="0"/>
          </a:p>
        </p:txBody>
      </p:sp>
      <p:pic>
        <p:nvPicPr>
          <p:cNvPr id="23" name="MO_MASTER_for_dark_backg_RBG.png"/>
          <p:cNvPicPr>
            <a:picLocks noChangeAspect="1"/>
          </p:cNvPicPr>
          <p:nvPr userDrawn="1"/>
        </p:nvPicPr>
        <p:blipFill>
          <a:blip r:embed="rId3" cstate="print"/>
          <a:stretch>
            <a:fillRect/>
          </a:stretch>
        </p:blipFill>
        <p:spPr>
          <a:xfrm>
            <a:off x="67307" y="40500"/>
            <a:ext cx="1803780" cy="565650"/>
          </a:xfrm>
          <a:prstGeom prst="rect">
            <a:avLst/>
          </a:prstGeom>
          <a:ln w="12700">
            <a:miter lim="400000"/>
          </a:ln>
        </p:spPr>
      </p:pic>
      <p:sp>
        <p:nvSpPr>
          <p:cNvPr id="20" name="Title 2"/>
          <p:cNvSpPr>
            <a:spLocks noGrp="1"/>
          </p:cNvSpPr>
          <p:nvPr>
            <p:ph type="title" hasCustomPrompt="1"/>
          </p:nvPr>
        </p:nvSpPr>
        <p:spPr>
          <a:xfrm>
            <a:off x="197644" y="1039783"/>
            <a:ext cx="8437500" cy="623248"/>
          </a:xfrm>
        </p:spPr>
        <p:txBody>
          <a:bodyPr/>
          <a:lstStyle>
            <a:lvl1pPr>
              <a:defRPr/>
            </a:lvl1pPr>
          </a:lstStyle>
          <a:p>
            <a:r>
              <a:rPr lang="en-US" dirty="0"/>
              <a:t>Presentation title</a:t>
            </a:r>
            <a:endParaRPr lang="en-GB" dirty="0"/>
          </a:p>
        </p:txBody>
      </p:sp>
      <p:sp>
        <p:nvSpPr>
          <p:cNvPr id="24" name="Text Placeholder 22"/>
          <p:cNvSpPr>
            <a:spLocks noGrp="1"/>
          </p:cNvSpPr>
          <p:nvPr>
            <p:ph type="body" sz="quarter" idx="11" hasCustomPrompt="1"/>
          </p:nvPr>
        </p:nvSpPr>
        <p:spPr>
          <a:xfrm>
            <a:off x="208954" y="1761530"/>
            <a:ext cx="8426190" cy="611706"/>
          </a:xfrm>
          <a:prstGeom prst="rect">
            <a:avLst/>
          </a:prstGeom>
        </p:spPr>
        <p:txBody>
          <a:bodyPr/>
          <a:lstStyle>
            <a:lvl1pPr>
              <a:defRPr>
                <a:solidFill>
                  <a:schemeClr val="tx1"/>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spTree>
    <p:extLst>
      <p:ext uri="{BB962C8B-B14F-4D97-AF65-F5344CB8AC3E}">
        <p14:creationId xmlns:p14="http://schemas.microsoft.com/office/powerpoint/2010/main" val="2209698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slide - 1 column text">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197644" y="570657"/>
            <a:ext cx="8437500" cy="561692"/>
          </a:xfrm>
        </p:spPr>
        <p:txBody>
          <a:bodyPr/>
          <a:lstStyle>
            <a:lvl1pPr>
              <a:defRPr sz="3200"/>
            </a:lvl1pPr>
          </a:lstStyle>
          <a:p>
            <a:r>
              <a:rPr lang="en-US" dirty="0"/>
              <a:t>Slide title</a:t>
            </a:r>
            <a:endParaRPr lang="en-GB" dirty="0"/>
          </a:p>
        </p:txBody>
      </p:sp>
      <p:sp>
        <p:nvSpPr>
          <p:cNvPr id="4" name="Footer Placeholder 3"/>
          <p:cNvSpPr>
            <a:spLocks noGrp="1"/>
          </p:cNvSpPr>
          <p:nvPr>
            <p:ph type="ftr" sz="quarter" idx="12"/>
          </p:nvPr>
        </p:nvSpPr>
        <p:spPr/>
        <p:txBody>
          <a:bodyPr/>
          <a:lstStyle>
            <a:lvl1pPr defTabSz="219075" hangingPunct="0">
              <a:defRPr/>
            </a:lvl1pPr>
          </a:lstStyle>
          <a:p>
            <a:r>
              <a:rPr lang="en-GB" kern="0" dirty="0">
                <a:solidFill>
                  <a:srgbClr val="2A2A2A"/>
                </a:solidFill>
                <a:sym typeface="Helvetica Light"/>
              </a:rPr>
              <a:t>www.metoffice.gov.uk																									                       © Crown Copyright 2017, Met Office</a:t>
            </a:r>
          </a:p>
        </p:txBody>
      </p:sp>
      <p:sp>
        <p:nvSpPr>
          <p:cNvPr id="5" name="Text Placeholder 4"/>
          <p:cNvSpPr>
            <a:spLocks noGrp="1"/>
          </p:cNvSpPr>
          <p:nvPr>
            <p:ph type="body" sz="quarter" idx="11" hasCustomPrompt="1"/>
          </p:nvPr>
        </p:nvSpPr>
        <p:spPr>
          <a:xfrm>
            <a:off x="197644" y="1193905"/>
            <a:ext cx="8424863" cy="3281655"/>
          </a:xfrm>
          <a:prstGeom prst="rect">
            <a:avLst/>
          </a:prstGeom>
        </p:spPr>
        <p:txBody>
          <a:bodyPr>
            <a:noAutofit/>
          </a:bodyPr>
          <a:lstStyle>
            <a:lvl1pPr marL="0" indent="0">
              <a:buFont typeface="Arial" panose="020B0604020202020204" pitchFamily="34" charset="0"/>
              <a:buNone/>
              <a:defRPr sz="1400"/>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 climate </a:t>
            </a:r>
            <a:r>
              <a:rPr lang="en-GB" dirty="0" err="1"/>
              <a:t>climate</a:t>
            </a:r>
            <a:r>
              <a:rPr lang="en-GB" dirty="0"/>
              <a:t> analysis centre (</a:t>
            </a:r>
            <a:r>
              <a:rPr lang="en-GB" dirty="0" err="1"/>
              <a:t>cac</a:t>
            </a:r>
            <a:r>
              <a:rPr lang="en-GB" dirty="0"/>
              <a:t>) cloud cloudburst downdraught geostrophic wind hydrometeor icing mean sea level oceanography overcast rotor cloud salt water snowflakes snow squall stable/stability </a:t>
            </a:r>
            <a:r>
              <a:rPr lang="en-GB" dirty="0" err="1"/>
              <a:t>stratiform</a:t>
            </a:r>
            <a:r>
              <a:rPr lang="en-GB" dirty="0"/>
              <a:t> summation layer amount sun pillar </a:t>
            </a:r>
            <a:r>
              <a:rPr lang="en-GB" dirty="0" err="1"/>
              <a:t>updraught</a:t>
            </a:r>
            <a:r>
              <a:rPr lang="en-GB" dirty="0"/>
              <a:t> upslope effect warning waterspout wind vane. </a:t>
            </a:r>
          </a:p>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 climate </a:t>
            </a:r>
            <a:r>
              <a:rPr lang="en-GB" dirty="0" err="1"/>
              <a:t>climate</a:t>
            </a:r>
            <a:r>
              <a:rPr lang="en-GB" dirty="0"/>
              <a:t> analysis.</a:t>
            </a:r>
          </a:p>
          <a:p>
            <a:pPr lvl="0"/>
            <a:r>
              <a:rPr lang="en-GB" dirty="0" err="1"/>
              <a:t>vbc</a:t>
            </a:r>
            <a:endParaRPr lang="en-GB" dirty="0"/>
          </a:p>
          <a:p>
            <a:pPr lvl="0"/>
            <a:endParaRPr lang="en-GB" dirty="0"/>
          </a:p>
          <a:p>
            <a:pPr lvl="0"/>
            <a:endParaRPr lang="en-US" dirty="0"/>
          </a:p>
        </p:txBody>
      </p:sp>
    </p:spTree>
    <p:extLst>
      <p:ext uri="{BB962C8B-B14F-4D97-AF65-F5344CB8AC3E}">
        <p14:creationId xmlns:p14="http://schemas.microsoft.com/office/powerpoint/2010/main" val="2636017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slide - 2 column tex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lvl1pPr>
          </a:lstStyle>
          <a:p>
            <a:r>
              <a:rPr lang="en-US" dirty="0"/>
              <a:t>Slide title</a:t>
            </a:r>
            <a:endParaRPr lang="en-GB" dirty="0"/>
          </a:p>
        </p:txBody>
      </p:sp>
      <p:sp>
        <p:nvSpPr>
          <p:cNvPr id="4" name="Footer Placeholder 3"/>
          <p:cNvSpPr>
            <a:spLocks noGrp="1"/>
          </p:cNvSpPr>
          <p:nvPr>
            <p:ph type="ftr" sz="quarter" idx="12"/>
          </p:nvPr>
        </p:nvSpPr>
        <p:spPr/>
        <p:txBody>
          <a:bodyPr/>
          <a:lstStyle>
            <a:lvl1pPr defTabSz="219075" hangingPunct="0">
              <a:defRPr/>
            </a:lvl1pPr>
          </a:lstStyle>
          <a:p>
            <a:r>
              <a:rPr lang="en-GB" kern="0" dirty="0">
                <a:solidFill>
                  <a:srgbClr val="2A2A2A"/>
                </a:solidFill>
                <a:sym typeface="Helvetica Light"/>
              </a:rPr>
              <a:t>www.metoffice.gov.uk																									                       © Crown Copyright 2017, Met Office</a:t>
            </a:r>
          </a:p>
        </p:txBody>
      </p:sp>
      <p:sp>
        <p:nvSpPr>
          <p:cNvPr id="5" name="Text Placeholder 4"/>
          <p:cNvSpPr>
            <a:spLocks noGrp="1"/>
          </p:cNvSpPr>
          <p:nvPr>
            <p:ph type="body" sz="quarter" idx="11" hasCustomPrompt="1"/>
          </p:nvPr>
        </p:nvSpPr>
        <p:spPr>
          <a:xfrm>
            <a:off x="197645" y="1770460"/>
            <a:ext cx="4050506" cy="2705100"/>
          </a:xfrm>
          <a:prstGeom prst="rect">
            <a:avLst/>
          </a:prstGeom>
        </p:spPr>
        <p:txBody>
          <a:bodyPr numCol="1" spcCol="0">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 climate </a:t>
            </a:r>
            <a:r>
              <a:rPr lang="en-GB" dirty="0" err="1"/>
              <a:t>climate</a:t>
            </a:r>
            <a:r>
              <a:rPr lang="en-GB" dirty="0"/>
              <a:t> analysis centre (</a:t>
            </a:r>
            <a:r>
              <a:rPr lang="en-GB" dirty="0" err="1"/>
              <a:t>cac</a:t>
            </a:r>
            <a:r>
              <a:rPr lang="en-GB" dirty="0"/>
              <a:t>) cloud cloudburst downdraught geostrophic wind hydrometeor icing mean sea level oceanography overcast rotor cloud salt water snowflakes</a:t>
            </a:r>
            <a:endParaRPr lang="en-US" dirty="0"/>
          </a:p>
        </p:txBody>
      </p:sp>
      <p:sp>
        <p:nvSpPr>
          <p:cNvPr id="6" name="Text Placeholder 4"/>
          <p:cNvSpPr>
            <a:spLocks noGrp="1"/>
          </p:cNvSpPr>
          <p:nvPr>
            <p:ph type="body" sz="quarter" idx="13" hasCustomPrompt="1"/>
          </p:nvPr>
        </p:nvSpPr>
        <p:spPr>
          <a:xfrm>
            <a:off x="4585693" y="1770460"/>
            <a:ext cx="4050506" cy="2705100"/>
          </a:xfrm>
          <a:prstGeom prst="rect">
            <a:avLst/>
          </a:prstGeom>
        </p:spPr>
        <p:txBody>
          <a:bodyPr numCol="1" spcCol="0">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 climate </a:t>
            </a:r>
            <a:r>
              <a:rPr lang="en-GB" dirty="0" err="1"/>
              <a:t>climate</a:t>
            </a:r>
            <a:r>
              <a:rPr lang="en-GB" dirty="0"/>
              <a:t> analysis centre (</a:t>
            </a:r>
            <a:r>
              <a:rPr lang="en-GB" dirty="0" err="1"/>
              <a:t>cac</a:t>
            </a:r>
            <a:r>
              <a:rPr lang="en-GB" dirty="0"/>
              <a:t>) cloud cloudburst downdraught geostrophic wind hydrometeor icing mean sea level oceanography overcast rotor cloud salt water snowflakes</a:t>
            </a:r>
            <a:endParaRPr lang="en-US" dirty="0"/>
          </a:p>
        </p:txBody>
      </p:sp>
    </p:spTree>
    <p:extLst>
      <p:ext uri="{BB962C8B-B14F-4D97-AF65-F5344CB8AC3E}">
        <p14:creationId xmlns:p14="http://schemas.microsoft.com/office/powerpoint/2010/main" val="72889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slide - 3 column tex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lvl1pPr>
          </a:lstStyle>
          <a:p>
            <a:r>
              <a:rPr lang="en-US" dirty="0"/>
              <a:t>Slide title</a:t>
            </a:r>
            <a:endParaRPr lang="en-GB" dirty="0"/>
          </a:p>
        </p:txBody>
      </p:sp>
      <p:sp>
        <p:nvSpPr>
          <p:cNvPr id="4" name="Footer Placeholder 3"/>
          <p:cNvSpPr>
            <a:spLocks noGrp="1"/>
          </p:cNvSpPr>
          <p:nvPr>
            <p:ph type="ftr" sz="quarter" idx="12"/>
          </p:nvPr>
        </p:nvSpPr>
        <p:spPr/>
        <p:txBody>
          <a:bodyPr/>
          <a:lstStyle>
            <a:lvl1pPr defTabSz="219075" hangingPunct="0">
              <a:defRPr/>
            </a:lvl1pPr>
          </a:lstStyle>
          <a:p>
            <a:r>
              <a:rPr lang="en-GB" kern="0" dirty="0">
                <a:solidFill>
                  <a:srgbClr val="2A2A2A"/>
                </a:solidFill>
                <a:sym typeface="Helvetica Light"/>
              </a:rPr>
              <a:t>www.metoffice.gov.uk																										               © Crown Copyright 2017, Met Office</a:t>
            </a:r>
          </a:p>
        </p:txBody>
      </p:sp>
      <p:sp>
        <p:nvSpPr>
          <p:cNvPr id="5" name="Text Placeholder 4"/>
          <p:cNvSpPr>
            <a:spLocks noGrp="1"/>
          </p:cNvSpPr>
          <p:nvPr>
            <p:ph type="body" sz="quarter" idx="11" hasCustomPrompt="1"/>
          </p:nvPr>
        </p:nvSpPr>
        <p:spPr>
          <a:xfrm>
            <a:off x="197645" y="1770460"/>
            <a:ext cx="2578894" cy="2705100"/>
          </a:xfrm>
          <a:prstGeom prst="rect">
            <a:avLst/>
          </a:prstGeom>
        </p:spPr>
        <p:txBody>
          <a:bodyPr numCol="1" spcCol="0">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t>
            </a:r>
            <a:endParaRPr lang="en-US" dirty="0"/>
          </a:p>
        </p:txBody>
      </p:sp>
      <p:sp>
        <p:nvSpPr>
          <p:cNvPr id="6" name="Text Placeholder 4"/>
          <p:cNvSpPr>
            <a:spLocks noGrp="1"/>
          </p:cNvSpPr>
          <p:nvPr>
            <p:ph type="body" sz="quarter" idx="13" hasCustomPrompt="1"/>
          </p:nvPr>
        </p:nvSpPr>
        <p:spPr>
          <a:xfrm>
            <a:off x="3127178" y="1770460"/>
            <a:ext cx="2578894" cy="2705100"/>
          </a:xfrm>
          <a:prstGeom prst="rect">
            <a:avLst/>
          </a:prstGeom>
        </p:spPr>
        <p:txBody>
          <a:bodyPr numCol="1" spcCol="0">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t>
            </a:r>
            <a:endParaRPr lang="en-US" dirty="0"/>
          </a:p>
        </p:txBody>
      </p:sp>
      <p:sp>
        <p:nvSpPr>
          <p:cNvPr id="8" name="Text Placeholder 4"/>
          <p:cNvSpPr>
            <a:spLocks noGrp="1"/>
          </p:cNvSpPr>
          <p:nvPr>
            <p:ph type="body" sz="quarter" idx="14" hasCustomPrompt="1"/>
          </p:nvPr>
        </p:nvSpPr>
        <p:spPr>
          <a:xfrm>
            <a:off x="6057306" y="1761530"/>
            <a:ext cx="2578894" cy="2705100"/>
          </a:xfrm>
          <a:prstGeom prst="rect">
            <a:avLst/>
          </a:prstGeom>
        </p:spPr>
        <p:txBody>
          <a:bodyPr numCol="1" spcCol="0">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t>
            </a:r>
            <a:endParaRPr lang="en-US" dirty="0"/>
          </a:p>
        </p:txBody>
      </p:sp>
    </p:spTree>
    <p:extLst>
      <p:ext uri="{BB962C8B-B14F-4D97-AF65-F5344CB8AC3E}">
        <p14:creationId xmlns:p14="http://schemas.microsoft.com/office/powerpoint/2010/main" val="3089483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slide - 1 column text &amp; image">
    <p:spTree>
      <p:nvGrpSpPr>
        <p:cNvPr id="1" name=""/>
        <p:cNvGrpSpPr/>
        <p:nvPr/>
      </p:nvGrpSpPr>
      <p:grpSpPr>
        <a:xfrm>
          <a:off x="0" y="0"/>
          <a:ext cx="0" cy="0"/>
          <a:chOff x="0" y="0"/>
          <a:chExt cx="0" cy="0"/>
        </a:xfrm>
      </p:grpSpPr>
      <p:sp>
        <p:nvSpPr>
          <p:cNvPr id="5" name="Picture Placeholder 4"/>
          <p:cNvSpPr>
            <a:spLocks noGrp="1"/>
          </p:cNvSpPr>
          <p:nvPr>
            <p:ph type="pic" sz="quarter" idx="16" hasCustomPrompt="1"/>
          </p:nvPr>
        </p:nvSpPr>
        <p:spPr>
          <a:xfrm>
            <a:off x="4572000" y="1"/>
            <a:ext cx="4572000" cy="4732139"/>
          </a:xfrm>
          <a:prstGeom prst="rect">
            <a:avLst/>
          </a:prstGeom>
          <a:solidFill>
            <a:schemeClr val="tx1">
              <a:lumMod val="10000"/>
              <a:lumOff val="90000"/>
            </a:schemeClr>
          </a:solidFill>
        </p:spPr>
        <p:txBody>
          <a:bodyPr anchor="ctr" anchorCtr="0"/>
          <a:lstStyle>
            <a:lvl1pPr algn="ctr">
              <a:defRPr baseline="0"/>
            </a:lvl1pPr>
          </a:lstStyle>
          <a:p>
            <a:r>
              <a:rPr lang="en-GB" dirty="0"/>
              <a:t>Insert image here</a:t>
            </a:r>
          </a:p>
        </p:txBody>
      </p:sp>
      <p:sp>
        <p:nvSpPr>
          <p:cNvPr id="2" name="Footer Placeholder 1"/>
          <p:cNvSpPr>
            <a:spLocks noGrp="1"/>
          </p:cNvSpPr>
          <p:nvPr>
            <p:ph type="ftr" sz="quarter" idx="15"/>
          </p:nvPr>
        </p:nvSpPr>
        <p:spPr/>
        <p:txBody>
          <a:bodyPr/>
          <a:lstStyle>
            <a:lvl1pPr defTabSz="219075" hangingPunct="0">
              <a:defRPr/>
            </a:lvl1pPr>
          </a:lstStyle>
          <a:p>
            <a:r>
              <a:rPr lang="en-GB" kern="0" dirty="0">
                <a:solidFill>
                  <a:srgbClr val="2A2A2A"/>
                </a:solidFill>
                <a:sym typeface="Helvetica Light"/>
              </a:rPr>
              <a:t>www.metoffice.gov.uk																									                       © Crown Copyright 2017, Met Office</a:t>
            </a:r>
          </a:p>
        </p:txBody>
      </p:sp>
      <p:sp>
        <p:nvSpPr>
          <p:cNvPr id="15" name="Text Placeholder 4"/>
          <p:cNvSpPr>
            <a:spLocks noGrp="1"/>
          </p:cNvSpPr>
          <p:nvPr>
            <p:ph type="body" sz="quarter" idx="11" hasCustomPrompt="1"/>
          </p:nvPr>
        </p:nvSpPr>
        <p:spPr>
          <a:xfrm>
            <a:off x="197645" y="1773777"/>
            <a:ext cx="4050506" cy="2714030"/>
          </a:xfrm>
          <a:prstGeom prst="rect">
            <a:avLst/>
          </a:prstGeom>
        </p:spPr>
        <p:txBody>
          <a:bodyPr>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 climate </a:t>
            </a:r>
            <a:r>
              <a:rPr lang="en-GB" dirty="0" err="1"/>
              <a:t>climate</a:t>
            </a:r>
            <a:r>
              <a:rPr lang="en-GB" dirty="0"/>
              <a:t> analysis centre (</a:t>
            </a:r>
            <a:r>
              <a:rPr lang="en-GB" dirty="0" err="1"/>
              <a:t>cac</a:t>
            </a:r>
            <a:r>
              <a:rPr lang="en-GB" dirty="0"/>
              <a:t>) cloud cloudburst downdraught geostrophic wind hydrometeor icing mean sea level oceanography overcast rotor cloud salt water.</a:t>
            </a:r>
            <a:endParaRPr lang="en-US" dirty="0"/>
          </a:p>
        </p:txBody>
      </p:sp>
      <p:sp>
        <p:nvSpPr>
          <p:cNvPr id="6" name="Title 2"/>
          <p:cNvSpPr>
            <a:spLocks noGrp="1"/>
          </p:cNvSpPr>
          <p:nvPr>
            <p:ph type="title" hasCustomPrompt="1"/>
          </p:nvPr>
        </p:nvSpPr>
        <p:spPr>
          <a:xfrm>
            <a:off x="197644" y="1039783"/>
            <a:ext cx="8437500" cy="623248"/>
          </a:xfrm>
        </p:spPr>
        <p:txBody>
          <a:bodyPr/>
          <a:lstStyle>
            <a:lvl1pPr>
              <a:defRPr/>
            </a:lvl1pPr>
          </a:lstStyle>
          <a:p>
            <a:r>
              <a:rPr lang="en-US" dirty="0"/>
              <a:t>Slide title</a:t>
            </a:r>
            <a:endParaRPr lang="en-GB" dirty="0"/>
          </a:p>
        </p:txBody>
      </p:sp>
    </p:spTree>
    <p:extLst>
      <p:ext uri="{BB962C8B-B14F-4D97-AF65-F5344CB8AC3E}">
        <p14:creationId xmlns:p14="http://schemas.microsoft.com/office/powerpoint/2010/main" val="1545219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Content slide - 1 column text &amp; table">
    <p:spTree>
      <p:nvGrpSpPr>
        <p:cNvPr id="1" name=""/>
        <p:cNvGrpSpPr/>
        <p:nvPr/>
      </p:nvGrpSpPr>
      <p:grpSpPr>
        <a:xfrm>
          <a:off x="0" y="0"/>
          <a:ext cx="0" cy="0"/>
          <a:chOff x="0" y="0"/>
          <a:chExt cx="0" cy="0"/>
        </a:xfrm>
      </p:grpSpPr>
      <p:sp>
        <p:nvSpPr>
          <p:cNvPr id="2" name="Footer Placeholder 1"/>
          <p:cNvSpPr>
            <a:spLocks noGrp="1"/>
          </p:cNvSpPr>
          <p:nvPr>
            <p:ph type="ftr" sz="quarter" idx="15"/>
          </p:nvPr>
        </p:nvSpPr>
        <p:spPr/>
        <p:txBody>
          <a:bodyPr/>
          <a:lstStyle>
            <a:lvl1pPr defTabSz="219075" hangingPunct="0">
              <a:defRPr/>
            </a:lvl1pPr>
          </a:lstStyle>
          <a:p>
            <a:r>
              <a:rPr lang="en-GB" kern="0" dirty="0">
                <a:solidFill>
                  <a:srgbClr val="2A2A2A"/>
                </a:solidFill>
                <a:sym typeface="Helvetica Light"/>
              </a:rPr>
              <a:t>www.metoffice.gov.uk																									                       © Crown Copyright 2017, Met Office</a:t>
            </a:r>
          </a:p>
        </p:txBody>
      </p:sp>
      <p:sp>
        <p:nvSpPr>
          <p:cNvPr id="15" name="Text Placeholder 4"/>
          <p:cNvSpPr>
            <a:spLocks noGrp="1"/>
          </p:cNvSpPr>
          <p:nvPr>
            <p:ph type="body" sz="quarter" idx="11" hasCustomPrompt="1"/>
          </p:nvPr>
        </p:nvSpPr>
        <p:spPr>
          <a:xfrm>
            <a:off x="197645" y="1773777"/>
            <a:ext cx="4050506" cy="2714030"/>
          </a:xfrm>
          <a:prstGeom prst="rect">
            <a:avLst/>
          </a:prstGeom>
        </p:spPr>
        <p:txBody>
          <a:bodyPr>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 climate </a:t>
            </a:r>
            <a:r>
              <a:rPr lang="en-GB" dirty="0" err="1"/>
              <a:t>climate</a:t>
            </a:r>
            <a:r>
              <a:rPr lang="en-GB" dirty="0"/>
              <a:t> analysis centre (</a:t>
            </a:r>
            <a:r>
              <a:rPr lang="en-GB" dirty="0" err="1"/>
              <a:t>cac</a:t>
            </a:r>
            <a:r>
              <a:rPr lang="en-GB" dirty="0"/>
              <a:t>) cloud cloudburst downdraught geostrophic wind hydrometeor icing mean sea level oceanography overcast rotor cloud salt water.</a:t>
            </a:r>
            <a:endParaRPr lang="en-US" dirty="0"/>
          </a:p>
        </p:txBody>
      </p:sp>
      <p:sp>
        <p:nvSpPr>
          <p:cNvPr id="6" name="Table Placeholder 5"/>
          <p:cNvSpPr>
            <a:spLocks noGrp="1"/>
          </p:cNvSpPr>
          <p:nvPr>
            <p:ph type="tbl" sz="quarter" idx="17" hasCustomPrompt="1"/>
          </p:nvPr>
        </p:nvSpPr>
        <p:spPr>
          <a:xfrm>
            <a:off x="4572000" y="1761530"/>
            <a:ext cx="4064199" cy="2714030"/>
          </a:xfrm>
        </p:spPr>
        <p:style>
          <a:lnRef idx="3">
            <a:schemeClr val="lt1"/>
          </a:lnRef>
          <a:fillRef idx="1">
            <a:schemeClr val="accent6"/>
          </a:fillRef>
          <a:effectRef idx="1">
            <a:schemeClr val="accent6"/>
          </a:effectRef>
          <a:fontRef idx="none"/>
        </p:style>
        <p:txBody>
          <a:bodyPr anchor="ctr" anchorCtr="1"/>
          <a:lstStyle>
            <a:lvl1pPr>
              <a:defRPr/>
            </a:lvl1pPr>
          </a:lstStyle>
          <a:p>
            <a:r>
              <a:rPr lang="en-GB" dirty="0"/>
              <a:t>Click here to add table</a:t>
            </a:r>
          </a:p>
        </p:txBody>
      </p:sp>
      <p:sp>
        <p:nvSpPr>
          <p:cNvPr id="7" name="Title 2"/>
          <p:cNvSpPr>
            <a:spLocks noGrp="1"/>
          </p:cNvSpPr>
          <p:nvPr>
            <p:ph type="title" hasCustomPrompt="1"/>
          </p:nvPr>
        </p:nvSpPr>
        <p:spPr>
          <a:xfrm>
            <a:off x="197644" y="1039783"/>
            <a:ext cx="8437500" cy="623248"/>
          </a:xfrm>
        </p:spPr>
        <p:txBody>
          <a:bodyPr/>
          <a:lstStyle>
            <a:lvl1pPr>
              <a:defRPr/>
            </a:lvl1pPr>
          </a:lstStyle>
          <a:p>
            <a:r>
              <a:rPr lang="en-US" dirty="0"/>
              <a:t>Slide title</a:t>
            </a:r>
            <a:endParaRPr lang="en-GB" dirty="0"/>
          </a:p>
        </p:txBody>
      </p:sp>
    </p:spTree>
    <p:extLst>
      <p:ext uri="{BB962C8B-B14F-4D97-AF65-F5344CB8AC3E}">
        <p14:creationId xmlns:p14="http://schemas.microsoft.com/office/powerpoint/2010/main" val="2240156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slide - full image">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defTabSz="219075" hangingPunct="0">
              <a:defRPr/>
            </a:lvl1pPr>
          </a:lstStyle>
          <a:p>
            <a:r>
              <a:rPr lang="en-GB" kern="0" dirty="0">
                <a:solidFill>
                  <a:srgbClr val="2A2A2A"/>
                </a:solidFill>
                <a:sym typeface="Helvetica Light"/>
              </a:rPr>
              <a:t>www.metoffice.gov.uk																									                       © Crown Copyright 2017, Met Office</a:t>
            </a:r>
          </a:p>
        </p:txBody>
      </p:sp>
      <p:sp>
        <p:nvSpPr>
          <p:cNvPr id="6" name="Picture Placeholder 4"/>
          <p:cNvSpPr>
            <a:spLocks noGrp="1"/>
          </p:cNvSpPr>
          <p:nvPr>
            <p:ph type="pic" sz="quarter" idx="16" hasCustomPrompt="1"/>
          </p:nvPr>
        </p:nvSpPr>
        <p:spPr>
          <a:xfrm>
            <a:off x="0" y="748904"/>
            <a:ext cx="9144000" cy="3983236"/>
          </a:xfrm>
          <a:prstGeom prst="rect">
            <a:avLst/>
          </a:prstGeom>
          <a:solidFill>
            <a:schemeClr val="tx1">
              <a:lumMod val="10000"/>
              <a:lumOff val="90000"/>
            </a:schemeClr>
          </a:solidFill>
        </p:spPr>
        <p:txBody>
          <a:bodyPr anchor="ctr" anchorCtr="0"/>
          <a:lstStyle>
            <a:lvl1pPr algn="ctr">
              <a:defRPr baseline="0"/>
            </a:lvl1pPr>
          </a:lstStyle>
          <a:p>
            <a:r>
              <a:rPr lang="en-GB" dirty="0"/>
              <a:t>Insert image here</a:t>
            </a:r>
          </a:p>
        </p:txBody>
      </p:sp>
    </p:spTree>
    <p:extLst>
      <p:ext uri="{BB962C8B-B14F-4D97-AF65-F5344CB8AC3E}">
        <p14:creationId xmlns:p14="http://schemas.microsoft.com/office/powerpoint/2010/main" val="3992706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 slide - 1 column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Slide title</a:t>
            </a:r>
            <a:endParaRPr lang="en-GB" dirty="0"/>
          </a:p>
        </p:txBody>
      </p:sp>
      <p:sp>
        <p:nvSpPr>
          <p:cNvPr id="3" name="Footer Placeholder 2"/>
          <p:cNvSpPr>
            <a:spLocks noGrp="1"/>
          </p:cNvSpPr>
          <p:nvPr>
            <p:ph type="ftr" sz="quarter" idx="10"/>
          </p:nvPr>
        </p:nvSpPr>
        <p:spPr/>
        <p:txBody>
          <a:bodyPr/>
          <a:lstStyle>
            <a:lvl1pPr defTabSz="219075" hangingPunct="0">
              <a:defRPr/>
            </a:lvl1pPr>
          </a:lstStyle>
          <a:p>
            <a:r>
              <a:rPr lang="en-GB" kern="0" dirty="0">
                <a:solidFill>
                  <a:srgbClr val="2A2A2A"/>
                </a:solidFill>
                <a:sym typeface="Helvetica Light"/>
              </a:rPr>
              <a:t>www.metoffice.gov.uk																									                       © Crown Copyright 2017, Met Office</a:t>
            </a:r>
          </a:p>
        </p:txBody>
      </p:sp>
      <p:sp>
        <p:nvSpPr>
          <p:cNvPr id="5" name="Text Placeholder 4"/>
          <p:cNvSpPr>
            <a:spLocks noGrp="1"/>
          </p:cNvSpPr>
          <p:nvPr>
            <p:ph type="body" sz="quarter" idx="11" hasCustomPrompt="1"/>
          </p:nvPr>
        </p:nvSpPr>
        <p:spPr>
          <a:xfrm>
            <a:off x="197644" y="1761530"/>
            <a:ext cx="8437364" cy="2714030"/>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Tree>
    <p:extLst>
      <p:ext uri="{BB962C8B-B14F-4D97-AF65-F5344CB8AC3E}">
        <p14:creationId xmlns:p14="http://schemas.microsoft.com/office/powerpoint/2010/main" val="1139494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slide - 2 column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Slide title</a:t>
            </a:r>
            <a:endParaRPr lang="en-GB" dirty="0"/>
          </a:p>
        </p:txBody>
      </p:sp>
      <p:sp>
        <p:nvSpPr>
          <p:cNvPr id="3" name="Footer Placeholder 2"/>
          <p:cNvSpPr>
            <a:spLocks noGrp="1"/>
          </p:cNvSpPr>
          <p:nvPr>
            <p:ph type="ftr" sz="quarter" idx="10"/>
          </p:nvPr>
        </p:nvSpPr>
        <p:spPr/>
        <p:txBody>
          <a:bodyPr/>
          <a:lstStyle>
            <a:lvl1pPr defTabSz="219075" hangingPunct="0">
              <a:defRPr/>
            </a:lvl1pPr>
          </a:lstStyle>
          <a:p>
            <a:r>
              <a:rPr lang="en-GB" kern="0" dirty="0">
                <a:solidFill>
                  <a:srgbClr val="2A2A2A"/>
                </a:solidFill>
                <a:sym typeface="Helvetica Light"/>
              </a:rPr>
              <a:t>www.metoffice.gov.uk																										                © Crown Copyright 2017, Met Office</a:t>
            </a:r>
          </a:p>
        </p:txBody>
      </p:sp>
      <p:cxnSp>
        <p:nvCxnSpPr>
          <p:cNvPr id="7" name="Straight Connector 6"/>
          <p:cNvCxnSpPr/>
          <p:nvPr userDrawn="1"/>
        </p:nvCxnSpPr>
        <p:spPr>
          <a:xfrm>
            <a:off x="4403700" y="1770459"/>
            <a:ext cx="0" cy="2719072"/>
          </a:xfrm>
          <a:prstGeom prst="line">
            <a:avLst/>
          </a:prstGeom>
        </p:spPr>
        <p:style>
          <a:lnRef idx="1">
            <a:schemeClr val="dk1"/>
          </a:lnRef>
          <a:fillRef idx="0">
            <a:schemeClr val="dk1"/>
          </a:fillRef>
          <a:effectRef idx="0">
            <a:schemeClr val="dk1"/>
          </a:effectRef>
          <a:fontRef idx="minor">
            <a:schemeClr val="tx1"/>
          </a:fontRef>
        </p:style>
      </p:cxnSp>
      <p:sp>
        <p:nvSpPr>
          <p:cNvPr id="5" name="Text Placeholder 4"/>
          <p:cNvSpPr>
            <a:spLocks noGrp="1"/>
          </p:cNvSpPr>
          <p:nvPr>
            <p:ph type="body" sz="quarter" idx="11" hasCustomPrompt="1"/>
          </p:nvPr>
        </p:nvSpPr>
        <p:spPr>
          <a:xfrm>
            <a:off x="197644" y="1761530"/>
            <a:ext cx="4050506" cy="2714030"/>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
        <p:nvSpPr>
          <p:cNvPr id="6" name="Text Placeholder 4"/>
          <p:cNvSpPr>
            <a:spLocks noGrp="1"/>
          </p:cNvSpPr>
          <p:nvPr>
            <p:ph type="body" sz="quarter" idx="12" hasCustomPrompt="1"/>
          </p:nvPr>
        </p:nvSpPr>
        <p:spPr>
          <a:xfrm>
            <a:off x="4585693" y="1761530"/>
            <a:ext cx="4050506" cy="2714030"/>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Tree>
    <p:extLst>
      <p:ext uri="{BB962C8B-B14F-4D97-AF65-F5344CB8AC3E}">
        <p14:creationId xmlns:p14="http://schemas.microsoft.com/office/powerpoint/2010/main" val="4053470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 slide - 1 column bullets &amp; image">
    <p:spTree>
      <p:nvGrpSpPr>
        <p:cNvPr id="1" name=""/>
        <p:cNvGrpSpPr/>
        <p:nvPr/>
      </p:nvGrpSpPr>
      <p:grpSpPr>
        <a:xfrm>
          <a:off x="0" y="0"/>
          <a:ext cx="0" cy="0"/>
          <a:chOff x="0" y="0"/>
          <a:chExt cx="0" cy="0"/>
        </a:xfrm>
      </p:grpSpPr>
      <p:sp>
        <p:nvSpPr>
          <p:cNvPr id="2" name="Footer Placeholder 1"/>
          <p:cNvSpPr>
            <a:spLocks noGrp="1"/>
          </p:cNvSpPr>
          <p:nvPr>
            <p:ph type="ftr" sz="quarter" idx="15"/>
          </p:nvPr>
        </p:nvSpPr>
        <p:spPr/>
        <p:txBody>
          <a:bodyPr/>
          <a:lstStyle>
            <a:lvl1pPr defTabSz="219075" hangingPunct="0">
              <a:defRPr/>
            </a:lvl1pPr>
          </a:lstStyle>
          <a:p>
            <a:r>
              <a:rPr lang="en-GB" kern="0" dirty="0">
                <a:solidFill>
                  <a:srgbClr val="2A2A2A"/>
                </a:solidFill>
                <a:sym typeface="Helvetica Light"/>
              </a:rPr>
              <a:t>www.metoffice.gov.uk																									                 © Crown Copyright 2017, Met Office</a:t>
            </a:r>
          </a:p>
        </p:txBody>
      </p:sp>
      <p:sp>
        <p:nvSpPr>
          <p:cNvPr id="7" name="Picture Placeholder 4"/>
          <p:cNvSpPr>
            <a:spLocks noGrp="1"/>
          </p:cNvSpPr>
          <p:nvPr>
            <p:ph type="pic" sz="quarter" idx="16" hasCustomPrompt="1"/>
          </p:nvPr>
        </p:nvSpPr>
        <p:spPr>
          <a:xfrm>
            <a:off x="4572000" y="1"/>
            <a:ext cx="4572000" cy="4732139"/>
          </a:xfrm>
          <a:prstGeom prst="rect">
            <a:avLst/>
          </a:prstGeom>
          <a:solidFill>
            <a:schemeClr val="tx1">
              <a:lumMod val="10000"/>
              <a:lumOff val="90000"/>
            </a:schemeClr>
          </a:solidFill>
        </p:spPr>
        <p:txBody>
          <a:bodyPr anchor="ctr" anchorCtr="0"/>
          <a:lstStyle>
            <a:lvl1pPr algn="ctr">
              <a:defRPr baseline="0"/>
            </a:lvl1pPr>
          </a:lstStyle>
          <a:p>
            <a:r>
              <a:rPr lang="en-GB" dirty="0"/>
              <a:t>Insert image here</a:t>
            </a:r>
          </a:p>
        </p:txBody>
      </p:sp>
      <p:sp>
        <p:nvSpPr>
          <p:cNvPr id="5" name="Text Placeholder 4"/>
          <p:cNvSpPr>
            <a:spLocks noGrp="1"/>
          </p:cNvSpPr>
          <p:nvPr>
            <p:ph type="body" sz="quarter" idx="11" hasCustomPrompt="1"/>
          </p:nvPr>
        </p:nvSpPr>
        <p:spPr>
          <a:xfrm>
            <a:off x="197644" y="1761530"/>
            <a:ext cx="4050506" cy="2714030"/>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
        <p:nvSpPr>
          <p:cNvPr id="6" name="Title 2"/>
          <p:cNvSpPr>
            <a:spLocks noGrp="1"/>
          </p:cNvSpPr>
          <p:nvPr>
            <p:ph type="title" hasCustomPrompt="1"/>
          </p:nvPr>
        </p:nvSpPr>
        <p:spPr>
          <a:xfrm>
            <a:off x="197644" y="1039783"/>
            <a:ext cx="8437500" cy="623248"/>
          </a:xfrm>
        </p:spPr>
        <p:txBody>
          <a:bodyPr/>
          <a:lstStyle>
            <a:lvl1pPr>
              <a:defRPr/>
            </a:lvl1pPr>
          </a:lstStyle>
          <a:p>
            <a:r>
              <a:rPr lang="en-US" dirty="0"/>
              <a:t>Slide title</a:t>
            </a:r>
            <a:endParaRPr lang="en-GB" dirty="0"/>
          </a:p>
        </p:txBody>
      </p:sp>
    </p:spTree>
    <p:extLst>
      <p:ext uri="{BB962C8B-B14F-4D97-AF65-F5344CB8AC3E}">
        <p14:creationId xmlns:p14="http://schemas.microsoft.com/office/powerpoint/2010/main" val="257287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Title slide - option 3">
    <p:spTree>
      <p:nvGrpSpPr>
        <p:cNvPr id="1" name=""/>
        <p:cNvGrpSpPr/>
        <p:nvPr/>
      </p:nvGrpSpPr>
      <p:grpSpPr>
        <a:xfrm>
          <a:off x="0" y="0"/>
          <a:ext cx="0" cy="0"/>
          <a:chOff x="0" y="0"/>
          <a:chExt cx="0" cy="0"/>
        </a:xfrm>
      </p:grpSpPr>
      <p:pic>
        <p:nvPicPr>
          <p:cNvPr id="7" name="cover-backg-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63" y="0"/>
            <a:ext cx="9155568" cy="5153228"/>
          </a:xfrm>
          <a:prstGeom prst="rect">
            <a:avLst/>
          </a:prstGeom>
          <a:ln w="12700">
            <a:miter lim="400000"/>
          </a:ln>
        </p:spPr>
      </p:pic>
      <p:sp>
        <p:nvSpPr>
          <p:cNvPr id="2" name="Title 1"/>
          <p:cNvSpPr>
            <a:spLocks noGrp="1"/>
          </p:cNvSpPr>
          <p:nvPr>
            <p:ph type="ctrTitle"/>
          </p:nvPr>
        </p:nvSpPr>
        <p:spPr>
          <a:xfrm>
            <a:off x="252000" y="698400"/>
            <a:ext cx="8640000" cy="1157696"/>
          </a:xfrm>
        </p:spPr>
        <p:txBody>
          <a:bodyPr anchor="b">
            <a:normAutofit/>
          </a:bodyPr>
          <a:lstStyle>
            <a:lvl1pPr algn="l">
              <a:defRPr sz="32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252000" y="2129051"/>
            <a:ext cx="8640000" cy="1814299"/>
          </a:xfrm>
        </p:spPr>
        <p:txBody>
          <a:bodyPr/>
          <a:lstStyle>
            <a:lvl1pPr marL="0" indent="0" algn="l">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8" name="Rectangle 7"/>
          <p:cNvSpPr/>
          <p:nvPr userDrawn="1"/>
        </p:nvSpPr>
        <p:spPr>
          <a:xfrm>
            <a:off x="0" y="4735773"/>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dirty="0">
                <a:solidFill>
                  <a:schemeClr val="tx1"/>
                </a:solidFill>
              </a:rPr>
              <a:t>www.metoffice.gov.uk</a:t>
            </a:r>
            <a:r>
              <a:rPr lang="fr-BE" sz="800" dirty="0">
                <a:solidFill>
                  <a:schemeClr val="bg2"/>
                </a:solidFill>
              </a:rPr>
              <a:t>	</a:t>
            </a:r>
            <a:endParaRPr lang="en-GB" sz="800" dirty="0">
              <a:solidFill>
                <a:schemeClr val="bg2"/>
              </a:solidFill>
            </a:endParaRPr>
          </a:p>
        </p:txBody>
      </p:sp>
      <p:sp>
        <p:nvSpPr>
          <p:cNvPr id="9" name="Rectangle 8"/>
          <p:cNvSpPr/>
          <p:nvPr userDrawn="1"/>
        </p:nvSpPr>
        <p:spPr>
          <a:xfrm>
            <a:off x="4217158" y="4735773"/>
            <a:ext cx="4926842"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r" defTabSz="450850">
              <a:tabLst/>
            </a:pPr>
            <a:r>
              <a:rPr lang="fr-BE" sz="800" dirty="0">
                <a:solidFill>
                  <a:schemeClr val="tx1"/>
                </a:solidFill>
              </a:rPr>
              <a:t>© Crown Copyright</a:t>
            </a:r>
            <a:r>
              <a:rPr lang="fr-BE" sz="800" baseline="0" dirty="0">
                <a:solidFill>
                  <a:schemeClr val="tx1"/>
                </a:solidFill>
              </a:rPr>
              <a:t> 2018, Met Office</a:t>
            </a:r>
            <a:endParaRPr lang="en-GB" sz="800" dirty="0">
              <a:solidFill>
                <a:schemeClr val="tx1"/>
              </a:solidFill>
            </a:endParaRPr>
          </a:p>
        </p:txBody>
      </p:sp>
      <p:pic>
        <p:nvPicPr>
          <p:cNvPr id="11" name="MO_MASTER_black_mono_for_light_backg_RBG.png"/>
          <p:cNvPicPr>
            <a:picLocks noChangeAspect="1"/>
          </p:cNvPicPr>
          <p:nvPr userDrawn="1"/>
        </p:nvPicPr>
        <p:blipFill>
          <a:blip r:embed="rId3" cstate="print"/>
          <a:stretch>
            <a:fillRect/>
          </a:stretch>
        </p:blipFill>
        <p:spPr>
          <a:xfrm>
            <a:off x="183946" y="54592"/>
            <a:ext cx="1802343" cy="565200"/>
          </a:xfrm>
          <a:prstGeom prst="rect">
            <a:avLst/>
          </a:prstGeom>
          <a:ln w="12700">
            <a:miter lim="400000"/>
          </a:ln>
        </p:spPr>
      </p:pic>
    </p:spTree>
    <p:extLst>
      <p:ext uri="{BB962C8B-B14F-4D97-AF65-F5344CB8AC3E}">
        <p14:creationId xmlns:p14="http://schemas.microsoft.com/office/powerpoint/2010/main" val="231951046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t slide - 1 column bullets &amp; table">
    <p:spTree>
      <p:nvGrpSpPr>
        <p:cNvPr id="1" name=""/>
        <p:cNvGrpSpPr/>
        <p:nvPr/>
      </p:nvGrpSpPr>
      <p:grpSpPr>
        <a:xfrm>
          <a:off x="0" y="0"/>
          <a:ext cx="0" cy="0"/>
          <a:chOff x="0" y="0"/>
          <a:chExt cx="0" cy="0"/>
        </a:xfrm>
      </p:grpSpPr>
      <p:sp>
        <p:nvSpPr>
          <p:cNvPr id="2" name="Footer Placeholder 1"/>
          <p:cNvSpPr>
            <a:spLocks noGrp="1"/>
          </p:cNvSpPr>
          <p:nvPr>
            <p:ph type="ftr" sz="quarter" idx="15"/>
          </p:nvPr>
        </p:nvSpPr>
        <p:spPr/>
        <p:txBody>
          <a:bodyPr/>
          <a:lstStyle>
            <a:lvl1pPr defTabSz="219075" hangingPunct="0">
              <a:defRPr/>
            </a:lvl1pPr>
          </a:lstStyle>
          <a:p>
            <a:r>
              <a:rPr lang="en-GB" kern="0" dirty="0">
                <a:solidFill>
                  <a:srgbClr val="2A2A2A"/>
                </a:solidFill>
                <a:sym typeface="Helvetica Light"/>
              </a:rPr>
              <a:t>www.metoffice.gov.uk																									                 © Crown Copyright 2017, Met Office</a:t>
            </a:r>
          </a:p>
        </p:txBody>
      </p:sp>
      <p:sp>
        <p:nvSpPr>
          <p:cNvPr id="6" name="Table Placeholder 5"/>
          <p:cNvSpPr>
            <a:spLocks noGrp="1"/>
          </p:cNvSpPr>
          <p:nvPr>
            <p:ph type="tbl" sz="quarter" idx="17" hasCustomPrompt="1"/>
          </p:nvPr>
        </p:nvSpPr>
        <p:spPr>
          <a:xfrm>
            <a:off x="4572000" y="1761530"/>
            <a:ext cx="4064199" cy="2714030"/>
          </a:xfrm>
        </p:spPr>
        <p:style>
          <a:lnRef idx="3">
            <a:schemeClr val="lt1"/>
          </a:lnRef>
          <a:fillRef idx="1">
            <a:schemeClr val="accent6"/>
          </a:fillRef>
          <a:effectRef idx="1">
            <a:schemeClr val="accent6"/>
          </a:effectRef>
          <a:fontRef idx="none"/>
        </p:style>
        <p:txBody>
          <a:bodyPr anchor="ctr" anchorCtr="1"/>
          <a:lstStyle>
            <a:lvl1pPr>
              <a:defRPr/>
            </a:lvl1pPr>
          </a:lstStyle>
          <a:p>
            <a:r>
              <a:rPr lang="en-GB" dirty="0"/>
              <a:t>Click here to add table</a:t>
            </a:r>
          </a:p>
        </p:txBody>
      </p:sp>
      <p:sp>
        <p:nvSpPr>
          <p:cNvPr id="5" name="Text Placeholder 4"/>
          <p:cNvSpPr>
            <a:spLocks noGrp="1"/>
          </p:cNvSpPr>
          <p:nvPr>
            <p:ph type="body" sz="quarter" idx="11" hasCustomPrompt="1"/>
          </p:nvPr>
        </p:nvSpPr>
        <p:spPr>
          <a:xfrm>
            <a:off x="197644" y="1761530"/>
            <a:ext cx="4050506" cy="2714030"/>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
        <p:nvSpPr>
          <p:cNvPr id="7" name="Title 2"/>
          <p:cNvSpPr>
            <a:spLocks noGrp="1"/>
          </p:cNvSpPr>
          <p:nvPr>
            <p:ph type="title" hasCustomPrompt="1"/>
          </p:nvPr>
        </p:nvSpPr>
        <p:spPr>
          <a:xfrm>
            <a:off x="197644" y="1039783"/>
            <a:ext cx="8437500" cy="623248"/>
          </a:xfrm>
        </p:spPr>
        <p:txBody>
          <a:bodyPr/>
          <a:lstStyle>
            <a:lvl1pPr>
              <a:defRPr/>
            </a:lvl1pPr>
          </a:lstStyle>
          <a:p>
            <a:r>
              <a:rPr lang="en-US" dirty="0"/>
              <a:t>Slide title</a:t>
            </a:r>
            <a:endParaRPr lang="en-GB" dirty="0"/>
          </a:p>
        </p:txBody>
      </p:sp>
    </p:spTree>
    <p:extLst>
      <p:ext uri="{BB962C8B-B14F-4D97-AF65-F5344CB8AC3E}">
        <p14:creationId xmlns:p14="http://schemas.microsoft.com/office/powerpoint/2010/main" val="3570938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 slide - 3 colum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Slide title</a:t>
            </a:r>
            <a:endParaRPr lang="en-GB" dirty="0"/>
          </a:p>
        </p:txBody>
      </p:sp>
      <p:sp>
        <p:nvSpPr>
          <p:cNvPr id="3" name="Footer Placeholder 2"/>
          <p:cNvSpPr>
            <a:spLocks noGrp="1"/>
          </p:cNvSpPr>
          <p:nvPr>
            <p:ph type="ftr" sz="quarter" idx="10"/>
          </p:nvPr>
        </p:nvSpPr>
        <p:spPr/>
        <p:txBody>
          <a:bodyPr/>
          <a:lstStyle>
            <a:lvl1pPr defTabSz="219075" hangingPunct="0">
              <a:defRPr/>
            </a:lvl1pPr>
          </a:lstStyle>
          <a:p>
            <a:r>
              <a:rPr lang="en-GB" kern="0" dirty="0">
                <a:solidFill>
                  <a:srgbClr val="2A2A2A"/>
                </a:solidFill>
                <a:sym typeface="Helvetica Light"/>
              </a:rPr>
              <a:t>www.metoffice.gov.uk																									                 © Crown Copyright 2017, Met Office</a:t>
            </a:r>
          </a:p>
        </p:txBody>
      </p:sp>
      <p:cxnSp>
        <p:nvCxnSpPr>
          <p:cNvPr id="7" name="Straight Connector 6"/>
          <p:cNvCxnSpPr/>
          <p:nvPr userDrawn="1"/>
        </p:nvCxnSpPr>
        <p:spPr>
          <a:xfrm>
            <a:off x="2937600" y="1756488"/>
            <a:ext cx="0" cy="2719072"/>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Connector 12"/>
          <p:cNvCxnSpPr/>
          <p:nvPr userDrawn="1"/>
        </p:nvCxnSpPr>
        <p:spPr>
          <a:xfrm>
            <a:off x="5873850" y="1756488"/>
            <a:ext cx="0" cy="2719072"/>
          </a:xfrm>
          <a:prstGeom prst="line">
            <a:avLst/>
          </a:prstGeom>
        </p:spPr>
        <p:style>
          <a:lnRef idx="1">
            <a:schemeClr val="dk1"/>
          </a:lnRef>
          <a:fillRef idx="0">
            <a:schemeClr val="dk1"/>
          </a:fillRef>
          <a:effectRef idx="0">
            <a:schemeClr val="dk1"/>
          </a:effectRef>
          <a:fontRef idx="minor">
            <a:schemeClr val="tx1"/>
          </a:fontRef>
        </p:style>
      </p:cxnSp>
      <p:sp>
        <p:nvSpPr>
          <p:cNvPr id="6" name="Text Placeholder 4"/>
          <p:cNvSpPr>
            <a:spLocks noGrp="1"/>
          </p:cNvSpPr>
          <p:nvPr>
            <p:ph type="body" sz="quarter" idx="11" hasCustomPrompt="1"/>
          </p:nvPr>
        </p:nvSpPr>
        <p:spPr>
          <a:xfrm>
            <a:off x="197644" y="1761530"/>
            <a:ext cx="2578894" cy="2714030"/>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
        <p:nvSpPr>
          <p:cNvPr id="8" name="Text Placeholder 4"/>
          <p:cNvSpPr>
            <a:spLocks noGrp="1"/>
          </p:cNvSpPr>
          <p:nvPr>
            <p:ph type="body" sz="quarter" idx="12" hasCustomPrompt="1"/>
          </p:nvPr>
        </p:nvSpPr>
        <p:spPr>
          <a:xfrm>
            <a:off x="3118107" y="1761530"/>
            <a:ext cx="2594681" cy="2714030"/>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
        <p:nvSpPr>
          <p:cNvPr id="9" name="Text Placeholder 4"/>
          <p:cNvSpPr>
            <a:spLocks noGrp="1"/>
          </p:cNvSpPr>
          <p:nvPr>
            <p:ph type="body" sz="quarter" idx="13" hasCustomPrompt="1"/>
          </p:nvPr>
        </p:nvSpPr>
        <p:spPr>
          <a:xfrm>
            <a:off x="6054357" y="1761531"/>
            <a:ext cx="2578894" cy="2708987"/>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Tree>
    <p:extLst>
      <p:ext uri="{BB962C8B-B14F-4D97-AF65-F5344CB8AC3E}">
        <p14:creationId xmlns:p14="http://schemas.microsoft.com/office/powerpoint/2010/main" val="2264656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 slide - 2 column bullets &amp; text">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defTabSz="219075" hangingPunct="0">
              <a:defRPr/>
            </a:lvl1pPr>
          </a:lstStyle>
          <a:p>
            <a:r>
              <a:rPr lang="en-GB" kern="0" dirty="0">
                <a:solidFill>
                  <a:srgbClr val="2A2A2A"/>
                </a:solidFill>
                <a:sym typeface="Helvetica Light"/>
              </a:rPr>
              <a:t>www.metoffice.gov.uk																									                 © Crown Copyright 2017, Met Office</a:t>
            </a:r>
          </a:p>
        </p:txBody>
      </p:sp>
      <p:sp>
        <p:nvSpPr>
          <p:cNvPr id="3" name="Title 2"/>
          <p:cNvSpPr>
            <a:spLocks noGrp="1"/>
          </p:cNvSpPr>
          <p:nvPr>
            <p:ph type="title" hasCustomPrompt="1"/>
          </p:nvPr>
        </p:nvSpPr>
        <p:spPr/>
        <p:txBody>
          <a:bodyPr/>
          <a:lstStyle>
            <a:lvl1pPr>
              <a:defRPr baseline="0"/>
            </a:lvl1pPr>
          </a:lstStyle>
          <a:p>
            <a:r>
              <a:rPr lang="en-US" dirty="0"/>
              <a:t>Slide title</a:t>
            </a:r>
            <a:endParaRPr lang="en-GB" dirty="0"/>
          </a:p>
        </p:txBody>
      </p:sp>
      <p:sp>
        <p:nvSpPr>
          <p:cNvPr id="14" name="Text Placeholder 4"/>
          <p:cNvSpPr>
            <a:spLocks noGrp="1"/>
          </p:cNvSpPr>
          <p:nvPr>
            <p:ph type="body" sz="quarter" idx="11" hasCustomPrompt="1"/>
          </p:nvPr>
        </p:nvSpPr>
        <p:spPr>
          <a:xfrm>
            <a:off x="197645" y="1770460"/>
            <a:ext cx="2578894" cy="2705100"/>
          </a:xfrm>
          <a:prstGeom prst="rect">
            <a:avLst/>
          </a:prstGeom>
        </p:spPr>
        <p:txBody>
          <a:bodyPr numCol="1" spcCol="0">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t>
            </a:r>
            <a:endParaRPr lang="en-US" dirty="0"/>
          </a:p>
        </p:txBody>
      </p:sp>
      <p:cxnSp>
        <p:nvCxnSpPr>
          <p:cNvPr id="15" name="Straight Connector 14"/>
          <p:cNvCxnSpPr/>
          <p:nvPr userDrawn="1"/>
        </p:nvCxnSpPr>
        <p:spPr>
          <a:xfrm>
            <a:off x="5873850" y="1756488"/>
            <a:ext cx="0" cy="2719072"/>
          </a:xfrm>
          <a:prstGeom prst="line">
            <a:avLst/>
          </a:prstGeom>
        </p:spPr>
        <p:style>
          <a:lnRef idx="1">
            <a:schemeClr val="dk1"/>
          </a:lnRef>
          <a:fillRef idx="0">
            <a:schemeClr val="dk1"/>
          </a:fillRef>
          <a:effectRef idx="0">
            <a:schemeClr val="dk1"/>
          </a:effectRef>
          <a:fontRef idx="minor">
            <a:schemeClr val="tx1"/>
          </a:fontRef>
        </p:style>
      </p:cxnSp>
      <p:sp>
        <p:nvSpPr>
          <p:cNvPr id="6" name="Text Placeholder 4"/>
          <p:cNvSpPr>
            <a:spLocks noGrp="1"/>
          </p:cNvSpPr>
          <p:nvPr>
            <p:ph type="body" sz="quarter" idx="12" hasCustomPrompt="1"/>
          </p:nvPr>
        </p:nvSpPr>
        <p:spPr>
          <a:xfrm>
            <a:off x="3118107" y="1761530"/>
            <a:ext cx="2594681" cy="2714030"/>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
        <p:nvSpPr>
          <p:cNvPr id="7" name="Text Placeholder 4"/>
          <p:cNvSpPr>
            <a:spLocks noGrp="1"/>
          </p:cNvSpPr>
          <p:nvPr>
            <p:ph type="body" sz="quarter" idx="13" hasCustomPrompt="1"/>
          </p:nvPr>
        </p:nvSpPr>
        <p:spPr>
          <a:xfrm>
            <a:off x="6054357" y="1761531"/>
            <a:ext cx="2578894" cy="2708987"/>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Tree>
    <p:extLst>
      <p:ext uri="{BB962C8B-B14F-4D97-AF65-F5344CB8AC3E}">
        <p14:creationId xmlns:p14="http://schemas.microsoft.com/office/powerpoint/2010/main" val="3273122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ent slide - 1 column bullets &amp;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Slide title</a:t>
            </a:r>
            <a:endParaRPr lang="en-GB" dirty="0"/>
          </a:p>
        </p:txBody>
      </p:sp>
      <p:sp>
        <p:nvSpPr>
          <p:cNvPr id="3" name="Footer Placeholder 2"/>
          <p:cNvSpPr>
            <a:spLocks noGrp="1"/>
          </p:cNvSpPr>
          <p:nvPr>
            <p:ph type="ftr" sz="quarter" idx="21"/>
          </p:nvPr>
        </p:nvSpPr>
        <p:spPr/>
        <p:txBody>
          <a:bodyPr/>
          <a:lstStyle>
            <a:lvl1pPr defTabSz="219075" hangingPunct="0">
              <a:defRPr/>
            </a:lvl1pPr>
          </a:lstStyle>
          <a:p>
            <a:r>
              <a:rPr lang="en-GB" kern="0" dirty="0">
                <a:solidFill>
                  <a:srgbClr val="2A2A2A"/>
                </a:solidFill>
                <a:sym typeface="Helvetica Light"/>
              </a:rPr>
              <a:t>www.metoffice.gov.uk																									                 © Crown Copyright 2017, Met Office</a:t>
            </a:r>
          </a:p>
        </p:txBody>
      </p:sp>
      <p:sp>
        <p:nvSpPr>
          <p:cNvPr id="6" name="Text Placeholder 4"/>
          <p:cNvSpPr>
            <a:spLocks noGrp="1"/>
          </p:cNvSpPr>
          <p:nvPr>
            <p:ph type="body" sz="quarter" idx="11" hasCustomPrompt="1"/>
          </p:nvPr>
        </p:nvSpPr>
        <p:spPr>
          <a:xfrm>
            <a:off x="197645" y="1770460"/>
            <a:ext cx="5508427" cy="2705100"/>
          </a:xfrm>
          <a:prstGeom prst="rect">
            <a:avLst/>
          </a:prstGeom>
        </p:spPr>
        <p:txBody>
          <a:bodyPr numCol="1" spcCol="0">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 climate </a:t>
            </a:r>
            <a:r>
              <a:rPr lang="en-GB" dirty="0" err="1"/>
              <a:t>climate</a:t>
            </a:r>
            <a:r>
              <a:rPr lang="en-GB" dirty="0"/>
              <a:t> analysis centre (</a:t>
            </a:r>
            <a:r>
              <a:rPr lang="en-GB" dirty="0" err="1"/>
              <a:t>cac</a:t>
            </a:r>
            <a:r>
              <a:rPr lang="en-GB" dirty="0"/>
              <a:t>) cloud cloudburst downdraught geostrophic wind hydrometeor icing mean sea level oceanography overcast rotor cloud salt water snowflakes</a:t>
            </a:r>
            <a:endParaRPr lang="en-US" dirty="0"/>
          </a:p>
        </p:txBody>
      </p:sp>
      <p:sp>
        <p:nvSpPr>
          <p:cNvPr id="7" name="Text Placeholder 4"/>
          <p:cNvSpPr>
            <a:spLocks noGrp="1"/>
          </p:cNvSpPr>
          <p:nvPr>
            <p:ph type="body" sz="quarter" idx="13" hasCustomPrompt="1"/>
          </p:nvPr>
        </p:nvSpPr>
        <p:spPr>
          <a:xfrm>
            <a:off x="6054357" y="1761531"/>
            <a:ext cx="2578894" cy="2708987"/>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Tree>
    <p:extLst>
      <p:ext uri="{BB962C8B-B14F-4D97-AF65-F5344CB8AC3E}">
        <p14:creationId xmlns:p14="http://schemas.microsoft.com/office/powerpoint/2010/main" val="3892691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Divider - Green">
    <p:spTree>
      <p:nvGrpSpPr>
        <p:cNvPr id="1" name=""/>
        <p:cNvGrpSpPr/>
        <p:nvPr/>
      </p:nvGrpSpPr>
      <p:grpSpPr>
        <a:xfrm>
          <a:off x="0" y="0"/>
          <a:ext cx="0" cy="0"/>
          <a:chOff x="0" y="0"/>
          <a:chExt cx="0" cy="0"/>
        </a:xfrm>
      </p:grpSpPr>
      <p:sp>
        <p:nvSpPr>
          <p:cNvPr id="157" name="Shape 157"/>
          <p:cNvSpPr/>
          <p:nvPr/>
        </p:nvSpPr>
        <p:spPr>
          <a:xfrm>
            <a:off x="-1" y="1761531"/>
            <a:ext cx="9144002" cy="3393665"/>
          </a:xfrm>
          <a:prstGeom prst="rect">
            <a:avLst/>
          </a:prstGeom>
          <a:blipFill>
            <a:blip r:embed="rId2" cstate="print"/>
          </a:blipFill>
          <a:ln w="12700">
            <a:miter lim="400000"/>
          </a:ln>
          <a:extLst>
            <a:ext uri="{C572A759-6A51-4108-AA02-DFA0A04FC94B}">
              <ma14:wrappingTextBoxFlag xmlns:ma14="http://schemas.microsoft.com/office/mac/drawingml/2011/main" xmlns="" val="1"/>
            </a:ext>
          </a:extLst>
        </p:spPr>
        <p:txBody>
          <a:bodyPr lIns="26789" tIns="26789" rIns="26789" bIns="26789" anchor="ctr"/>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dirty="0">
                <a:ln>
                  <a:noFill/>
                </a:ln>
                <a:solidFill>
                  <a:srgbClr val="FFFFFF"/>
                </a:solidFill>
                <a:effectLst/>
                <a:uLnTx/>
                <a:uFillTx/>
                <a:latin typeface="Arial"/>
                <a:sym typeface="Helvetica Light"/>
              </a:rPr>
              <a:t>  </a:t>
            </a:r>
          </a:p>
        </p:txBody>
      </p:sp>
      <p:sp>
        <p:nvSpPr>
          <p:cNvPr id="2" name="Footer Placeholder 1"/>
          <p:cNvSpPr>
            <a:spLocks noGrp="1"/>
          </p:cNvSpPr>
          <p:nvPr>
            <p:ph type="ftr" sz="quarter" idx="10"/>
          </p:nvPr>
        </p:nvSpPr>
        <p:spPr/>
        <p:txBody>
          <a:bodyPr/>
          <a:lstStyle>
            <a:lvl1pPr defTabSz="219075" hangingPunct="0">
              <a:defRPr/>
            </a:lvl1pPr>
          </a:lstStyle>
          <a:p>
            <a:r>
              <a:rPr lang="en-GB" kern="0" dirty="0">
                <a:solidFill>
                  <a:srgbClr val="2A2A2A"/>
                </a:solidFill>
                <a:sym typeface="Helvetica Light"/>
              </a:rPr>
              <a:t>www.metoffice.gov.uk																									                 © Crown Copyright 2017, Met Office</a:t>
            </a:r>
          </a:p>
        </p:txBody>
      </p:sp>
      <p:sp>
        <p:nvSpPr>
          <p:cNvPr id="3" name="Title 2"/>
          <p:cNvSpPr>
            <a:spLocks noGrp="1"/>
          </p:cNvSpPr>
          <p:nvPr>
            <p:ph type="title" hasCustomPrompt="1"/>
          </p:nvPr>
        </p:nvSpPr>
        <p:spPr/>
        <p:txBody>
          <a:bodyPr/>
          <a:lstStyle>
            <a:lvl1pPr>
              <a:defRPr baseline="0"/>
            </a:lvl1pPr>
          </a:lstStyle>
          <a:p>
            <a:r>
              <a:rPr lang="en-US" dirty="0"/>
              <a:t>Divider title (if required)</a:t>
            </a:r>
            <a:endParaRPr lang="en-GB" dirty="0"/>
          </a:p>
        </p:txBody>
      </p:sp>
    </p:spTree>
    <p:extLst>
      <p:ext uri="{BB962C8B-B14F-4D97-AF65-F5344CB8AC3E}">
        <p14:creationId xmlns:p14="http://schemas.microsoft.com/office/powerpoint/2010/main" val="2834283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Divider - Teal">
    <p:spTree>
      <p:nvGrpSpPr>
        <p:cNvPr id="1" name=""/>
        <p:cNvGrpSpPr/>
        <p:nvPr/>
      </p:nvGrpSpPr>
      <p:grpSpPr>
        <a:xfrm>
          <a:off x="0" y="0"/>
          <a:ext cx="0" cy="0"/>
          <a:chOff x="0" y="0"/>
          <a:chExt cx="0" cy="0"/>
        </a:xfrm>
      </p:grpSpPr>
      <p:sp>
        <p:nvSpPr>
          <p:cNvPr id="170" name="Shape 170"/>
          <p:cNvSpPr/>
          <p:nvPr/>
        </p:nvSpPr>
        <p:spPr>
          <a:xfrm>
            <a:off x="-1" y="1761531"/>
            <a:ext cx="9144002" cy="3393665"/>
          </a:xfrm>
          <a:prstGeom prst="rect">
            <a:avLst/>
          </a:prstGeom>
          <a:solidFill>
            <a:schemeClr val="accent1"/>
          </a:solidFill>
          <a:ln w="12700">
            <a:miter lim="400000"/>
          </a:ln>
          <a:extLst>
            <a:ext uri="{C572A759-6A51-4108-AA02-DFA0A04FC94B}">
              <ma14:wrappingTextBoxFlag xmlns:ma14="http://schemas.microsoft.com/office/mac/drawingml/2011/main" xmlns="" val="1"/>
            </a:ext>
          </a:extLst>
        </p:spPr>
        <p:txBody>
          <a:bodyPr lIns="26789" tIns="26789" rIns="26789" bIns="26789" anchor="ctr"/>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dirty="0">
                <a:ln>
                  <a:noFill/>
                </a:ln>
                <a:solidFill>
                  <a:srgbClr val="FFFFFF"/>
                </a:solidFill>
                <a:effectLst/>
                <a:uLnTx/>
                <a:uFillTx/>
                <a:latin typeface="Arial"/>
                <a:sym typeface="Helvetica Light"/>
              </a:rPr>
              <a:t>  </a:t>
            </a:r>
          </a:p>
        </p:txBody>
      </p:sp>
      <p:sp>
        <p:nvSpPr>
          <p:cNvPr id="2" name="Footer Placeholder 1"/>
          <p:cNvSpPr>
            <a:spLocks noGrp="1"/>
          </p:cNvSpPr>
          <p:nvPr>
            <p:ph type="ftr" sz="quarter" idx="14"/>
          </p:nvPr>
        </p:nvSpPr>
        <p:spPr>
          <a:solidFill>
            <a:schemeClr val="accent1"/>
          </a:solidFill>
        </p:spPr>
        <p:txBody>
          <a:bodyPr/>
          <a:lstStyle>
            <a:lvl1pPr defTabSz="219075" hangingPunct="0">
              <a:defRPr/>
            </a:lvl1pPr>
          </a:lstStyle>
          <a:p>
            <a:r>
              <a:rPr lang="en-GB" kern="0" dirty="0">
                <a:solidFill>
                  <a:srgbClr val="2A2A2A"/>
                </a:solidFill>
                <a:sym typeface="Helvetica Light"/>
              </a:rPr>
              <a:t>www.metoffice.gov.uk																									                 © Crown Copyright 2017, Met Office</a:t>
            </a:r>
          </a:p>
        </p:txBody>
      </p:sp>
      <p:sp>
        <p:nvSpPr>
          <p:cNvPr id="3" name="Title 2"/>
          <p:cNvSpPr>
            <a:spLocks noGrp="1"/>
          </p:cNvSpPr>
          <p:nvPr>
            <p:ph type="title" hasCustomPrompt="1"/>
          </p:nvPr>
        </p:nvSpPr>
        <p:spPr/>
        <p:txBody>
          <a:bodyPr/>
          <a:lstStyle>
            <a:lvl1pPr>
              <a:defRPr/>
            </a:lvl1pPr>
          </a:lstStyle>
          <a:p>
            <a:r>
              <a:rPr lang="en-US" dirty="0"/>
              <a:t>Divider title (if required)</a:t>
            </a:r>
            <a:endParaRPr lang="en-GB" dirty="0"/>
          </a:p>
        </p:txBody>
      </p:sp>
    </p:spTree>
    <p:extLst>
      <p:ext uri="{BB962C8B-B14F-4D97-AF65-F5344CB8AC3E}">
        <p14:creationId xmlns:p14="http://schemas.microsoft.com/office/powerpoint/2010/main" val="3638687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Divider - Blue">
    <p:spTree>
      <p:nvGrpSpPr>
        <p:cNvPr id="1" name=""/>
        <p:cNvGrpSpPr/>
        <p:nvPr/>
      </p:nvGrpSpPr>
      <p:grpSpPr>
        <a:xfrm>
          <a:off x="0" y="0"/>
          <a:ext cx="0" cy="0"/>
          <a:chOff x="0" y="0"/>
          <a:chExt cx="0" cy="0"/>
        </a:xfrm>
      </p:grpSpPr>
      <p:sp>
        <p:nvSpPr>
          <p:cNvPr id="170" name="Shape 170"/>
          <p:cNvSpPr/>
          <p:nvPr/>
        </p:nvSpPr>
        <p:spPr>
          <a:xfrm>
            <a:off x="-1" y="1761531"/>
            <a:ext cx="9144002" cy="3393665"/>
          </a:xfrm>
          <a:prstGeom prst="rect">
            <a:avLst/>
          </a:prstGeom>
          <a:solidFill>
            <a:schemeClr val="accent2"/>
          </a:solidFill>
          <a:ln w="12700">
            <a:miter lim="400000"/>
          </a:ln>
          <a:extLst>
            <a:ext uri="{C572A759-6A51-4108-AA02-DFA0A04FC94B}">
              <ma14:wrappingTextBoxFlag xmlns:ma14="http://schemas.microsoft.com/office/mac/drawingml/2011/main" xmlns="" val="1"/>
            </a:ext>
          </a:extLst>
        </p:spPr>
        <p:txBody>
          <a:bodyPr lIns="26789" tIns="26789" rIns="26789" bIns="26789" anchor="ctr"/>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dirty="0">
                <a:ln>
                  <a:noFill/>
                </a:ln>
                <a:solidFill>
                  <a:srgbClr val="FFFFFF"/>
                </a:solidFill>
                <a:effectLst/>
                <a:uLnTx/>
                <a:uFillTx/>
                <a:latin typeface="Arial"/>
                <a:sym typeface="Helvetica Light"/>
              </a:rPr>
              <a:t>  </a:t>
            </a:r>
          </a:p>
        </p:txBody>
      </p:sp>
      <p:sp>
        <p:nvSpPr>
          <p:cNvPr id="2" name="Footer Placeholder 1"/>
          <p:cNvSpPr>
            <a:spLocks noGrp="1"/>
          </p:cNvSpPr>
          <p:nvPr>
            <p:ph type="ftr" sz="quarter" idx="14"/>
          </p:nvPr>
        </p:nvSpPr>
        <p:spPr>
          <a:solidFill>
            <a:schemeClr val="accent2"/>
          </a:solidFill>
        </p:spPr>
        <p:txBody>
          <a:bodyPr/>
          <a:lstStyle>
            <a:lvl1pPr defTabSz="219075" hangingPunct="0">
              <a:defRPr>
                <a:solidFill>
                  <a:schemeClr val="bg2"/>
                </a:solidFill>
              </a:defRPr>
            </a:lvl1pPr>
          </a:lstStyle>
          <a:p>
            <a:r>
              <a:rPr lang="en-GB" kern="0" dirty="0">
                <a:solidFill>
                  <a:srgbClr val="FFFFFF"/>
                </a:solidFill>
                <a:sym typeface="Helvetica Light"/>
              </a:rPr>
              <a:t>www.metoffice.gov.uk																									                 © Crown Copyright 2017, Met Office</a:t>
            </a:r>
          </a:p>
        </p:txBody>
      </p:sp>
      <p:sp>
        <p:nvSpPr>
          <p:cNvPr id="3" name="Title 2"/>
          <p:cNvSpPr>
            <a:spLocks noGrp="1"/>
          </p:cNvSpPr>
          <p:nvPr>
            <p:ph type="title" hasCustomPrompt="1"/>
          </p:nvPr>
        </p:nvSpPr>
        <p:spPr/>
        <p:txBody>
          <a:bodyPr/>
          <a:lstStyle>
            <a:lvl1pPr>
              <a:defRPr/>
            </a:lvl1pPr>
          </a:lstStyle>
          <a:p>
            <a:r>
              <a:rPr lang="en-US" dirty="0"/>
              <a:t>Divider title (if required)</a:t>
            </a:r>
            <a:endParaRPr lang="en-GB" dirty="0"/>
          </a:p>
        </p:txBody>
      </p:sp>
    </p:spTree>
    <p:extLst>
      <p:ext uri="{BB962C8B-B14F-4D97-AF65-F5344CB8AC3E}">
        <p14:creationId xmlns:p14="http://schemas.microsoft.com/office/powerpoint/2010/main" val="1224249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Divider - Red">
    <p:spTree>
      <p:nvGrpSpPr>
        <p:cNvPr id="1" name=""/>
        <p:cNvGrpSpPr/>
        <p:nvPr/>
      </p:nvGrpSpPr>
      <p:grpSpPr>
        <a:xfrm>
          <a:off x="0" y="0"/>
          <a:ext cx="0" cy="0"/>
          <a:chOff x="0" y="0"/>
          <a:chExt cx="0" cy="0"/>
        </a:xfrm>
      </p:grpSpPr>
      <p:sp>
        <p:nvSpPr>
          <p:cNvPr id="170" name="Shape 170"/>
          <p:cNvSpPr/>
          <p:nvPr/>
        </p:nvSpPr>
        <p:spPr>
          <a:xfrm>
            <a:off x="-1" y="1761531"/>
            <a:ext cx="9144002" cy="3393665"/>
          </a:xfrm>
          <a:prstGeom prst="rect">
            <a:avLst/>
          </a:prstGeom>
          <a:solidFill>
            <a:schemeClr val="accent3"/>
          </a:solidFill>
          <a:ln w="12700">
            <a:miter lim="400000"/>
          </a:ln>
          <a:extLst>
            <a:ext uri="{C572A759-6A51-4108-AA02-DFA0A04FC94B}">
              <ma14:wrappingTextBoxFlag xmlns:ma14="http://schemas.microsoft.com/office/mac/drawingml/2011/main" xmlns="" val="1"/>
            </a:ext>
          </a:extLst>
        </p:spPr>
        <p:txBody>
          <a:bodyPr lIns="26789" tIns="26789" rIns="26789" bIns="26789" anchor="ctr"/>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dirty="0">
                <a:ln>
                  <a:noFill/>
                </a:ln>
                <a:solidFill>
                  <a:srgbClr val="FFFFFF"/>
                </a:solidFill>
                <a:effectLst/>
                <a:uLnTx/>
                <a:uFillTx/>
                <a:latin typeface="Arial"/>
                <a:sym typeface="Helvetica Light"/>
              </a:rPr>
              <a:t>  </a:t>
            </a:r>
          </a:p>
        </p:txBody>
      </p:sp>
      <p:sp>
        <p:nvSpPr>
          <p:cNvPr id="2" name="Footer Placeholder 1"/>
          <p:cNvSpPr>
            <a:spLocks noGrp="1"/>
          </p:cNvSpPr>
          <p:nvPr>
            <p:ph type="ftr" sz="quarter" idx="14"/>
          </p:nvPr>
        </p:nvSpPr>
        <p:spPr>
          <a:solidFill>
            <a:schemeClr val="accent3"/>
          </a:solidFill>
        </p:spPr>
        <p:txBody>
          <a:bodyPr/>
          <a:lstStyle>
            <a:lvl1pPr defTabSz="219075" hangingPunct="0">
              <a:defRPr>
                <a:solidFill>
                  <a:schemeClr val="tx1"/>
                </a:solidFill>
              </a:defRPr>
            </a:lvl1pPr>
          </a:lstStyle>
          <a:p>
            <a:r>
              <a:rPr lang="en-GB" kern="0" dirty="0">
                <a:solidFill>
                  <a:srgbClr val="2A2A2A"/>
                </a:solidFill>
                <a:sym typeface="Helvetica Light"/>
              </a:rPr>
              <a:t>www.metoffice.gov.uk																									                 © Crown Copyright 2017, Met Office</a:t>
            </a:r>
          </a:p>
        </p:txBody>
      </p:sp>
      <p:sp>
        <p:nvSpPr>
          <p:cNvPr id="3" name="Title 2"/>
          <p:cNvSpPr>
            <a:spLocks noGrp="1"/>
          </p:cNvSpPr>
          <p:nvPr>
            <p:ph type="title" hasCustomPrompt="1"/>
          </p:nvPr>
        </p:nvSpPr>
        <p:spPr/>
        <p:txBody>
          <a:bodyPr/>
          <a:lstStyle>
            <a:lvl1pPr>
              <a:defRPr/>
            </a:lvl1pPr>
          </a:lstStyle>
          <a:p>
            <a:r>
              <a:rPr lang="en-US" dirty="0"/>
              <a:t>Divider title (if required)</a:t>
            </a:r>
            <a:endParaRPr lang="en-GB" dirty="0"/>
          </a:p>
        </p:txBody>
      </p:sp>
    </p:spTree>
    <p:extLst>
      <p:ext uri="{BB962C8B-B14F-4D97-AF65-F5344CB8AC3E}">
        <p14:creationId xmlns:p14="http://schemas.microsoft.com/office/powerpoint/2010/main" val="149169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Divider - Grey">
    <p:spTree>
      <p:nvGrpSpPr>
        <p:cNvPr id="1" name=""/>
        <p:cNvGrpSpPr/>
        <p:nvPr/>
      </p:nvGrpSpPr>
      <p:grpSpPr>
        <a:xfrm>
          <a:off x="0" y="0"/>
          <a:ext cx="0" cy="0"/>
          <a:chOff x="0" y="0"/>
          <a:chExt cx="0" cy="0"/>
        </a:xfrm>
      </p:grpSpPr>
      <p:sp>
        <p:nvSpPr>
          <p:cNvPr id="170" name="Shape 170"/>
          <p:cNvSpPr/>
          <p:nvPr/>
        </p:nvSpPr>
        <p:spPr>
          <a:xfrm>
            <a:off x="-1" y="1761531"/>
            <a:ext cx="9144002" cy="3393665"/>
          </a:xfrm>
          <a:prstGeom prst="rect">
            <a:avLst/>
          </a:prstGeom>
          <a:solidFill>
            <a:schemeClr val="accent4"/>
          </a:solidFill>
          <a:ln w="12700">
            <a:miter lim="400000"/>
          </a:ln>
          <a:extLst>
            <a:ext uri="{C572A759-6A51-4108-AA02-DFA0A04FC94B}">
              <ma14:wrappingTextBoxFlag xmlns:ma14="http://schemas.microsoft.com/office/mac/drawingml/2011/main" xmlns="" val="1"/>
            </a:ext>
          </a:extLst>
        </p:spPr>
        <p:txBody>
          <a:bodyPr lIns="26789" tIns="26789" rIns="26789" bIns="26789" anchor="ctr"/>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dirty="0">
                <a:ln>
                  <a:noFill/>
                </a:ln>
                <a:solidFill>
                  <a:srgbClr val="FFFFFF"/>
                </a:solidFill>
                <a:effectLst/>
                <a:uLnTx/>
                <a:uFillTx/>
                <a:latin typeface="Arial"/>
                <a:sym typeface="Helvetica Light"/>
              </a:rPr>
              <a:t>  </a:t>
            </a:r>
          </a:p>
        </p:txBody>
      </p:sp>
      <p:sp>
        <p:nvSpPr>
          <p:cNvPr id="2" name="Footer Placeholder 1"/>
          <p:cNvSpPr>
            <a:spLocks noGrp="1"/>
          </p:cNvSpPr>
          <p:nvPr>
            <p:ph type="ftr" sz="quarter" idx="14"/>
          </p:nvPr>
        </p:nvSpPr>
        <p:spPr>
          <a:solidFill>
            <a:schemeClr val="accent4"/>
          </a:solidFill>
        </p:spPr>
        <p:txBody>
          <a:bodyPr/>
          <a:lstStyle>
            <a:lvl1pPr defTabSz="219075" hangingPunct="0">
              <a:defRPr>
                <a:solidFill>
                  <a:schemeClr val="tx1"/>
                </a:solidFill>
              </a:defRPr>
            </a:lvl1pPr>
          </a:lstStyle>
          <a:p>
            <a:r>
              <a:rPr lang="en-GB" kern="0" dirty="0">
                <a:solidFill>
                  <a:srgbClr val="2A2A2A"/>
                </a:solidFill>
                <a:sym typeface="Helvetica Light"/>
              </a:rPr>
              <a:t>www.metoffice.gov.uk																										                 © Crown Copyright 2017, Met Office</a:t>
            </a:r>
          </a:p>
        </p:txBody>
      </p:sp>
      <p:sp>
        <p:nvSpPr>
          <p:cNvPr id="3" name="Title 2"/>
          <p:cNvSpPr>
            <a:spLocks noGrp="1"/>
          </p:cNvSpPr>
          <p:nvPr>
            <p:ph type="title" hasCustomPrompt="1"/>
          </p:nvPr>
        </p:nvSpPr>
        <p:spPr/>
        <p:txBody>
          <a:bodyPr/>
          <a:lstStyle>
            <a:lvl1pPr>
              <a:defRPr/>
            </a:lvl1pPr>
          </a:lstStyle>
          <a:p>
            <a:r>
              <a:rPr lang="en-US" dirty="0"/>
              <a:t>Divider title (if required)</a:t>
            </a:r>
            <a:endParaRPr lang="en-GB" dirty="0"/>
          </a:p>
        </p:txBody>
      </p:sp>
    </p:spTree>
    <p:extLst>
      <p:ext uri="{BB962C8B-B14F-4D97-AF65-F5344CB8AC3E}">
        <p14:creationId xmlns:p14="http://schemas.microsoft.com/office/powerpoint/2010/main" val="3398284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Questions &amp; Contact">
    <p:spTree>
      <p:nvGrpSpPr>
        <p:cNvPr id="1" name=""/>
        <p:cNvGrpSpPr/>
        <p:nvPr/>
      </p:nvGrpSpPr>
      <p:grpSpPr>
        <a:xfrm>
          <a:off x="0" y="0"/>
          <a:ext cx="0" cy="0"/>
          <a:chOff x="0" y="0"/>
          <a:chExt cx="0" cy="0"/>
        </a:xfrm>
      </p:grpSpPr>
      <p:sp>
        <p:nvSpPr>
          <p:cNvPr id="198" name="Shape 198"/>
          <p:cNvSpPr/>
          <p:nvPr/>
        </p:nvSpPr>
        <p:spPr>
          <a:xfrm>
            <a:off x="0" y="1761530"/>
            <a:ext cx="9144002" cy="3115575"/>
          </a:xfrm>
          <a:prstGeom prst="rect">
            <a:avLst/>
          </a:prstGeom>
          <a:blipFill>
            <a:blip r:embed="rId2" cstate="print"/>
          </a:blipFill>
          <a:ln w="12700">
            <a:miter lim="400000"/>
          </a:ln>
          <a:extLst>
            <a:ext uri="{C572A759-6A51-4108-AA02-DFA0A04FC94B}">
              <ma14:wrappingTextBoxFlag xmlns:ma14="http://schemas.microsoft.com/office/mac/drawingml/2011/main" xmlns="" val="1"/>
            </a:ext>
          </a:extLst>
        </p:spPr>
        <p:txBody>
          <a:bodyPr lIns="26789" tIns="26789" rIns="26789" bIns="26789" anchor="t" anchorCtr="0"/>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dirty="0">
                <a:ln>
                  <a:noFill/>
                </a:ln>
                <a:solidFill>
                  <a:srgbClr val="FFFFFF"/>
                </a:solidFill>
                <a:effectLst/>
                <a:uLnTx/>
                <a:uFillTx/>
                <a:latin typeface="Arial"/>
                <a:sym typeface="Helvetica Light"/>
              </a:rPr>
              <a:t>  </a:t>
            </a:r>
          </a:p>
        </p:txBody>
      </p:sp>
      <p:sp>
        <p:nvSpPr>
          <p:cNvPr id="14" name="Text Placeholder 4"/>
          <p:cNvSpPr>
            <a:spLocks noGrp="1"/>
          </p:cNvSpPr>
          <p:nvPr>
            <p:ph type="body" sz="quarter" idx="12" hasCustomPrompt="1"/>
          </p:nvPr>
        </p:nvSpPr>
        <p:spPr>
          <a:xfrm>
            <a:off x="107157" y="2021681"/>
            <a:ext cx="7975402" cy="270063"/>
          </a:xfrm>
          <a:prstGeom prst="rect">
            <a:avLst/>
          </a:prstGeom>
        </p:spPr>
        <p:txBody>
          <a:bodyPr lIns="270000" rIns="270000">
            <a:noAutofit/>
          </a:bodyPr>
          <a:lstStyle>
            <a:lvl1pPr>
              <a:defRPr>
                <a:latin typeface="+mn-lt"/>
              </a:defRPr>
            </a:lvl1pPr>
            <a:lvl5pPr>
              <a:defRPr baseline="0"/>
            </a:lvl5pPr>
          </a:lstStyle>
          <a:p>
            <a:pPr lvl="0"/>
            <a:r>
              <a:rPr lang="en-GB" dirty="0"/>
              <a:t>For more information please contact:</a:t>
            </a:r>
          </a:p>
        </p:txBody>
      </p:sp>
      <p:pic>
        <p:nvPicPr>
          <p:cNvPr id="202" name="email-icon.png"/>
          <p:cNvPicPr>
            <a:picLocks noChangeAspect="1"/>
          </p:cNvPicPr>
          <p:nvPr/>
        </p:nvPicPr>
        <p:blipFill>
          <a:blip r:embed="rId3" cstate="print"/>
          <a:stretch>
            <a:fillRect/>
          </a:stretch>
        </p:blipFill>
        <p:spPr>
          <a:xfrm>
            <a:off x="224460" y="3131815"/>
            <a:ext cx="350571" cy="386900"/>
          </a:xfrm>
          <a:prstGeom prst="rect">
            <a:avLst/>
          </a:prstGeom>
          <a:ln w="12700">
            <a:miter lim="400000"/>
          </a:ln>
        </p:spPr>
      </p:pic>
      <p:pic>
        <p:nvPicPr>
          <p:cNvPr id="203" name="phone-icon.png"/>
          <p:cNvPicPr>
            <a:picLocks noChangeAspect="1"/>
          </p:cNvPicPr>
          <p:nvPr/>
        </p:nvPicPr>
        <p:blipFill>
          <a:blip r:embed="rId4" cstate="print"/>
          <a:stretch>
            <a:fillRect/>
          </a:stretch>
        </p:blipFill>
        <p:spPr>
          <a:xfrm>
            <a:off x="197503" y="3675571"/>
            <a:ext cx="404486" cy="386900"/>
          </a:xfrm>
          <a:prstGeom prst="rect">
            <a:avLst/>
          </a:prstGeom>
          <a:ln w="12700">
            <a:miter lim="400000"/>
          </a:ln>
        </p:spPr>
      </p:pic>
      <p:pic>
        <p:nvPicPr>
          <p:cNvPr id="205" name="web-icon.png"/>
          <p:cNvPicPr>
            <a:picLocks noChangeAspect="1"/>
          </p:cNvPicPr>
          <p:nvPr/>
        </p:nvPicPr>
        <p:blipFill>
          <a:blip r:embed="rId5" cstate="print"/>
          <a:stretch>
            <a:fillRect/>
          </a:stretch>
        </p:blipFill>
        <p:spPr>
          <a:xfrm>
            <a:off x="197503" y="2617307"/>
            <a:ext cx="404486" cy="343364"/>
          </a:xfrm>
          <a:prstGeom prst="rect">
            <a:avLst/>
          </a:prstGeom>
          <a:ln w="12700">
            <a:miter lim="400000"/>
          </a:ln>
        </p:spPr>
      </p:pic>
      <p:sp>
        <p:nvSpPr>
          <p:cNvPr id="2" name="Footer Placeholder 1"/>
          <p:cNvSpPr>
            <a:spLocks noGrp="1"/>
          </p:cNvSpPr>
          <p:nvPr>
            <p:ph type="ftr" sz="quarter" idx="17"/>
          </p:nvPr>
        </p:nvSpPr>
        <p:spPr/>
        <p:txBody>
          <a:bodyPr/>
          <a:lstStyle>
            <a:lvl1pPr algn="l" defTabSz="219075" hangingPunct="0">
              <a:defRPr/>
            </a:lvl1pPr>
          </a:lstStyle>
          <a:p>
            <a:r>
              <a:rPr lang="en-GB" kern="0" dirty="0">
                <a:solidFill>
                  <a:srgbClr val="2A2A2A"/>
                </a:solidFill>
                <a:sym typeface="Helvetica Light"/>
              </a:rPr>
              <a:t>www.metoffice.gov.uk																									                 © Crown Copyright 2017, Met Office</a:t>
            </a:r>
          </a:p>
        </p:txBody>
      </p:sp>
      <p:sp>
        <p:nvSpPr>
          <p:cNvPr id="3" name="Title 2"/>
          <p:cNvSpPr>
            <a:spLocks noGrp="1"/>
          </p:cNvSpPr>
          <p:nvPr>
            <p:ph type="title" hasCustomPrompt="1"/>
          </p:nvPr>
        </p:nvSpPr>
        <p:spPr/>
        <p:txBody>
          <a:bodyPr/>
          <a:lstStyle>
            <a:lvl1pPr>
              <a:defRPr/>
            </a:lvl1pPr>
          </a:lstStyle>
          <a:p>
            <a:r>
              <a:rPr lang="en-US" dirty="0"/>
              <a:t>Questions?</a:t>
            </a:r>
            <a:endParaRPr lang="en-GB" dirty="0"/>
          </a:p>
        </p:txBody>
      </p:sp>
      <p:sp>
        <p:nvSpPr>
          <p:cNvPr id="22" name="Shape 201"/>
          <p:cNvSpPr>
            <a:spLocks noGrp="1"/>
          </p:cNvSpPr>
          <p:nvPr>
            <p:ph type="body" sz="quarter" idx="18" hasCustomPrompt="1"/>
          </p:nvPr>
        </p:nvSpPr>
        <p:spPr>
          <a:xfrm>
            <a:off x="527593" y="2571741"/>
            <a:ext cx="7837739" cy="415499"/>
          </a:xfrm>
          <a:prstGeom prst="rect">
            <a:avLst/>
          </a:prstGeom>
        </p:spPr>
        <p:txBody>
          <a:bodyPr lIns="270000" anchor="t">
            <a:spAutoFit/>
          </a:bodyPr>
          <a:lstStyle>
            <a:lvl1pPr marL="0" indent="0" defTabSz="342900">
              <a:lnSpc>
                <a:spcPct val="150000"/>
              </a:lnSpc>
              <a:spcBef>
                <a:spcPts val="300"/>
              </a:spcBef>
              <a:buSzTx/>
              <a:buNone/>
              <a:defRPr sz="1500" b="1">
                <a:latin typeface="+mj-lt"/>
                <a:ea typeface="Arial"/>
                <a:cs typeface="Arial"/>
                <a:sym typeface="Arial"/>
              </a:defRPr>
            </a:lvl1pPr>
          </a:lstStyle>
          <a:p>
            <a:r>
              <a:rPr lang="en-GB" dirty="0"/>
              <a:t>www.metoffice.gov.uk</a:t>
            </a:r>
            <a:endParaRPr dirty="0"/>
          </a:p>
        </p:txBody>
      </p:sp>
      <p:sp>
        <p:nvSpPr>
          <p:cNvPr id="24" name="Shape 201"/>
          <p:cNvSpPr>
            <a:spLocks noGrp="1"/>
          </p:cNvSpPr>
          <p:nvPr>
            <p:ph type="body" sz="quarter" idx="20" hasCustomPrompt="1"/>
          </p:nvPr>
        </p:nvSpPr>
        <p:spPr>
          <a:xfrm>
            <a:off x="534591" y="3107335"/>
            <a:ext cx="7830741" cy="415499"/>
          </a:xfrm>
          <a:prstGeom prst="rect">
            <a:avLst/>
          </a:prstGeom>
        </p:spPr>
        <p:txBody>
          <a:bodyPr lIns="270000" anchor="t">
            <a:spAutoFit/>
          </a:bodyPr>
          <a:lstStyle>
            <a:lvl1pPr marL="0" indent="0" defTabSz="342900">
              <a:lnSpc>
                <a:spcPct val="150000"/>
              </a:lnSpc>
              <a:spcBef>
                <a:spcPts val="300"/>
              </a:spcBef>
              <a:buSzTx/>
              <a:buNone/>
              <a:defRPr sz="1500" b="1" baseline="0">
                <a:latin typeface="+mj-lt"/>
                <a:ea typeface="Arial"/>
                <a:cs typeface="Arial"/>
                <a:sym typeface="Arial"/>
              </a:defRPr>
            </a:lvl1pPr>
          </a:lstStyle>
          <a:p>
            <a:r>
              <a:rPr lang="en-GB" dirty="0"/>
              <a:t>Insert email here</a:t>
            </a:r>
            <a:endParaRPr dirty="0"/>
          </a:p>
        </p:txBody>
      </p:sp>
      <p:sp>
        <p:nvSpPr>
          <p:cNvPr id="28" name="Shape 201"/>
          <p:cNvSpPr>
            <a:spLocks noGrp="1"/>
          </p:cNvSpPr>
          <p:nvPr>
            <p:ph type="body" sz="quarter" idx="22" hasCustomPrompt="1"/>
          </p:nvPr>
        </p:nvSpPr>
        <p:spPr>
          <a:xfrm>
            <a:off x="527593" y="3663112"/>
            <a:ext cx="1330302" cy="761747"/>
          </a:xfrm>
          <a:prstGeom prst="rect">
            <a:avLst/>
          </a:prstGeom>
        </p:spPr>
        <p:txBody>
          <a:bodyPr wrap="square" lIns="270000" anchor="t">
            <a:spAutoFit/>
          </a:bodyPr>
          <a:lstStyle>
            <a:lvl1pPr marL="0" indent="0" defTabSz="342900">
              <a:lnSpc>
                <a:spcPct val="150000"/>
              </a:lnSpc>
              <a:spcBef>
                <a:spcPts val="300"/>
              </a:spcBef>
              <a:buSzTx/>
              <a:buNone/>
              <a:defRPr sz="1500" b="0" baseline="0">
                <a:latin typeface="+mj-lt"/>
                <a:ea typeface="Arial"/>
                <a:cs typeface="Arial"/>
                <a:sym typeface="Arial"/>
              </a:defRPr>
            </a:lvl1pPr>
          </a:lstStyle>
          <a:p>
            <a:r>
              <a:rPr lang="en-GB" dirty="0"/>
              <a:t>From the UK:</a:t>
            </a:r>
            <a:endParaRPr dirty="0"/>
          </a:p>
        </p:txBody>
      </p:sp>
      <p:sp>
        <p:nvSpPr>
          <p:cNvPr id="12" name="Shape 201"/>
          <p:cNvSpPr>
            <a:spLocks noGrp="1"/>
          </p:cNvSpPr>
          <p:nvPr>
            <p:ph type="body" sz="quarter" idx="23" hasCustomPrompt="1"/>
          </p:nvPr>
        </p:nvSpPr>
        <p:spPr>
          <a:xfrm>
            <a:off x="1733114" y="3663112"/>
            <a:ext cx="1691733" cy="415499"/>
          </a:xfrm>
          <a:prstGeom prst="rect">
            <a:avLst/>
          </a:prstGeom>
        </p:spPr>
        <p:txBody>
          <a:bodyPr wrap="square" lIns="270000" anchor="t">
            <a:spAutoFit/>
          </a:bodyPr>
          <a:lstStyle>
            <a:lvl1pPr marL="0" indent="0" defTabSz="342900">
              <a:lnSpc>
                <a:spcPct val="150000"/>
              </a:lnSpc>
              <a:spcBef>
                <a:spcPts val="300"/>
              </a:spcBef>
              <a:buSzTx/>
              <a:buNone/>
              <a:defRPr sz="1500" b="1" baseline="0">
                <a:latin typeface="+mj-lt"/>
                <a:ea typeface="Arial"/>
                <a:cs typeface="Arial"/>
                <a:sym typeface="Arial"/>
              </a:defRPr>
            </a:lvl1pPr>
          </a:lstStyle>
          <a:p>
            <a:r>
              <a:rPr lang="en-GB" dirty="0"/>
              <a:t>0370 900 0100</a:t>
            </a:r>
            <a:endParaRPr dirty="0"/>
          </a:p>
        </p:txBody>
      </p:sp>
      <p:sp>
        <p:nvSpPr>
          <p:cNvPr id="13" name="Shape 201"/>
          <p:cNvSpPr>
            <a:spLocks noGrp="1"/>
          </p:cNvSpPr>
          <p:nvPr>
            <p:ph type="body" sz="quarter" idx="24" hasCustomPrompt="1"/>
          </p:nvPr>
        </p:nvSpPr>
        <p:spPr>
          <a:xfrm>
            <a:off x="3588088" y="3663112"/>
            <a:ext cx="1984929" cy="761747"/>
          </a:xfrm>
          <a:prstGeom prst="rect">
            <a:avLst/>
          </a:prstGeom>
        </p:spPr>
        <p:txBody>
          <a:bodyPr wrap="square" lIns="270000" anchor="t">
            <a:spAutoFit/>
          </a:bodyPr>
          <a:lstStyle>
            <a:lvl1pPr marL="0" indent="0" defTabSz="342900">
              <a:lnSpc>
                <a:spcPct val="150000"/>
              </a:lnSpc>
              <a:spcBef>
                <a:spcPts val="300"/>
              </a:spcBef>
              <a:buSzTx/>
              <a:buNone/>
              <a:defRPr sz="1500" b="0" baseline="0">
                <a:latin typeface="+mj-lt"/>
                <a:ea typeface="Arial"/>
                <a:cs typeface="Arial"/>
                <a:sym typeface="Arial"/>
              </a:defRPr>
            </a:lvl1pPr>
          </a:lstStyle>
          <a:p>
            <a:r>
              <a:rPr lang="en-GB" dirty="0"/>
              <a:t>From outside the UK:</a:t>
            </a:r>
            <a:endParaRPr dirty="0"/>
          </a:p>
        </p:txBody>
      </p:sp>
      <p:sp>
        <p:nvSpPr>
          <p:cNvPr id="15" name="Shape 201"/>
          <p:cNvSpPr>
            <a:spLocks noGrp="1"/>
          </p:cNvSpPr>
          <p:nvPr>
            <p:ph type="body" sz="quarter" idx="25" hasCustomPrompt="1"/>
          </p:nvPr>
        </p:nvSpPr>
        <p:spPr>
          <a:xfrm>
            <a:off x="5429622" y="3663112"/>
            <a:ext cx="1691733" cy="761747"/>
          </a:xfrm>
          <a:prstGeom prst="rect">
            <a:avLst/>
          </a:prstGeom>
        </p:spPr>
        <p:txBody>
          <a:bodyPr wrap="square" lIns="270000" anchor="t">
            <a:spAutoFit/>
          </a:bodyPr>
          <a:lstStyle>
            <a:lvl1pPr marL="0" indent="0" defTabSz="342900">
              <a:lnSpc>
                <a:spcPct val="150000"/>
              </a:lnSpc>
              <a:spcBef>
                <a:spcPts val="300"/>
              </a:spcBef>
              <a:buSzTx/>
              <a:buNone/>
              <a:defRPr sz="1500" b="1" baseline="0">
                <a:latin typeface="+mj-lt"/>
                <a:ea typeface="Arial"/>
                <a:cs typeface="Arial"/>
                <a:sym typeface="Arial"/>
              </a:defRPr>
            </a:lvl1pPr>
          </a:lstStyle>
          <a:p>
            <a:r>
              <a:rPr lang="en-GB" dirty="0"/>
              <a:t>+44 1392 885680</a:t>
            </a:r>
            <a:endParaRPr dirty="0"/>
          </a:p>
        </p:txBody>
      </p:sp>
    </p:spTree>
    <p:extLst>
      <p:ext uri="{BB962C8B-B14F-4D97-AF65-F5344CB8AC3E}">
        <p14:creationId xmlns:p14="http://schemas.microsoft.com/office/powerpoint/2010/main" val="442464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 option 4">
    <p:spTree>
      <p:nvGrpSpPr>
        <p:cNvPr id="1" name=""/>
        <p:cNvGrpSpPr/>
        <p:nvPr/>
      </p:nvGrpSpPr>
      <p:grpSpPr>
        <a:xfrm>
          <a:off x="0" y="0"/>
          <a:ext cx="0" cy="0"/>
          <a:chOff x="0" y="0"/>
          <a:chExt cx="0" cy="0"/>
        </a:xfrm>
      </p:grpSpPr>
      <p:sp>
        <p:nvSpPr>
          <p:cNvPr id="2" name="Title 1"/>
          <p:cNvSpPr>
            <a:spLocks noGrp="1"/>
          </p:cNvSpPr>
          <p:nvPr>
            <p:ph type="ctrTitle"/>
          </p:nvPr>
        </p:nvSpPr>
        <p:spPr>
          <a:xfrm>
            <a:off x="252000" y="698400"/>
            <a:ext cx="8640000" cy="1157696"/>
          </a:xfrm>
        </p:spPr>
        <p:txBody>
          <a:bodyPr anchor="b">
            <a:normAutofit/>
          </a:bodyPr>
          <a:lstStyle>
            <a:lvl1pPr algn="l">
              <a:defRPr sz="36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252000" y="2129051"/>
            <a:ext cx="8640000" cy="1814299"/>
          </a:xfrm>
        </p:spPr>
        <p:txBody>
          <a:bodyPr/>
          <a:lstStyle>
            <a:lvl1pPr marL="0" indent="0" algn="l">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5" name="Rectangle 4"/>
          <p:cNvSpPr/>
          <p:nvPr userDrawn="1"/>
        </p:nvSpPr>
        <p:spPr>
          <a:xfrm>
            <a:off x="4217158" y="4735773"/>
            <a:ext cx="4926842"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r" defTabSz="450850">
              <a:tabLst/>
            </a:pPr>
            <a:r>
              <a:rPr lang="fr-BE" sz="800" dirty="0">
                <a:solidFill>
                  <a:schemeClr val="tx1"/>
                </a:solidFill>
              </a:rPr>
              <a:t>© Crown Copyright</a:t>
            </a:r>
            <a:r>
              <a:rPr lang="fr-BE" sz="800" baseline="0" dirty="0">
                <a:solidFill>
                  <a:schemeClr val="tx1"/>
                </a:solidFill>
              </a:rPr>
              <a:t> 2018, Met Office</a:t>
            </a:r>
            <a:endParaRPr lang="en-GB" sz="800" dirty="0">
              <a:solidFill>
                <a:schemeClr val="tx1"/>
              </a:solidFill>
            </a:endParaRPr>
          </a:p>
        </p:txBody>
      </p:sp>
      <p:sp>
        <p:nvSpPr>
          <p:cNvPr id="6" name="Rectangle 5"/>
          <p:cNvSpPr/>
          <p:nvPr userDrawn="1"/>
        </p:nvSpPr>
        <p:spPr>
          <a:xfrm>
            <a:off x="0" y="4735773"/>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dirty="0">
                <a:solidFill>
                  <a:schemeClr val="tx1"/>
                </a:solidFill>
              </a:rPr>
              <a:t>www.metoffice.gov.uk</a:t>
            </a:r>
            <a:r>
              <a:rPr lang="fr-BE" sz="800" dirty="0">
                <a:solidFill>
                  <a:schemeClr val="bg2"/>
                </a:solidFill>
              </a:rPr>
              <a:t>	</a:t>
            </a:r>
            <a:endParaRPr lang="en-GB" sz="800" dirty="0">
              <a:solidFill>
                <a:schemeClr val="bg2"/>
              </a:solidFill>
            </a:endParaRPr>
          </a:p>
        </p:txBody>
      </p:sp>
    </p:spTree>
    <p:extLst>
      <p:ext uri="{BB962C8B-B14F-4D97-AF65-F5344CB8AC3E}">
        <p14:creationId xmlns:p14="http://schemas.microsoft.com/office/powerpoint/2010/main" val="360936218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solidFill>
            <a:schemeClr val="accent6"/>
          </a:solidFill>
        </p:spPr>
        <p:txBody>
          <a:bodyPr/>
          <a:lstStyle>
            <a:lvl1pPr defTabSz="219075" hangingPunct="0">
              <a:defRPr/>
            </a:lvl1pPr>
          </a:lstStyle>
          <a:p>
            <a:r>
              <a:rPr lang="en-GB" kern="0" dirty="0">
                <a:solidFill>
                  <a:srgbClr val="2A2A2A"/>
                </a:solidFill>
                <a:sym typeface="Helvetica Light"/>
              </a:rPr>
              <a:t>www.metoffice.gov.uk																									                 © Crown Copyright 2017, Met Office</a:t>
            </a:r>
          </a:p>
        </p:txBody>
      </p:sp>
    </p:spTree>
    <p:extLst>
      <p:ext uri="{BB962C8B-B14F-4D97-AF65-F5344CB8AC3E}">
        <p14:creationId xmlns:p14="http://schemas.microsoft.com/office/powerpoint/2010/main" val="1655261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1_Title slide - option 4">
    <p:spTree>
      <p:nvGrpSpPr>
        <p:cNvPr id="1" name=""/>
        <p:cNvGrpSpPr/>
        <p:nvPr/>
      </p:nvGrpSpPr>
      <p:grpSpPr>
        <a:xfrm>
          <a:off x="0" y="0"/>
          <a:ext cx="0" cy="0"/>
          <a:chOff x="0" y="0"/>
          <a:chExt cx="0" cy="0"/>
        </a:xfrm>
      </p:grpSpPr>
      <p:sp>
        <p:nvSpPr>
          <p:cNvPr id="2" name="Title 1"/>
          <p:cNvSpPr>
            <a:spLocks noGrp="1"/>
          </p:cNvSpPr>
          <p:nvPr>
            <p:ph type="ctrTitle"/>
          </p:nvPr>
        </p:nvSpPr>
        <p:spPr>
          <a:xfrm>
            <a:off x="252000" y="698400"/>
            <a:ext cx="8640000" cy="1157696"/>
          </a:xfrm>
        </p:spPr>
        <p:txBody>
          <a:bodyPr anchor="b">
            <a:normAutofit/>
          </a:bodyPr>
          <a:lstStyle>
            <a:lvl1pPr algn="l">
              <a:defRPr sz="36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252000" y="2129051"/>
            <a:ext cx="8640000" cy="1814299"/>
          </a:xfrm>
        </p:spPr>
        <p:txBody>
          <a:bodyPr/>
          <a:lstStyle>
            <a:lvl1pPr marL="0" indent="0" algn="l">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5" name="Rectangle 4"/>
          <p:cNvSpPr/>
          <p:nvPr userDrawn="1"/>
        </p:nvSpPr>
        <p:spPr>
          <a:xfrm>
            <a:off x="4217158" y="4735773"/>
            <a:ext cx="4926842"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r" defTabSz="450850">
              <a:tabLst/>
            </a:pPr>
            <a:r>
              <a:rPr lang="fr-BE" sz="800" dirty="0">
                <a:solidFill>
                  <a:schemeClr val="tx1"/>
                </a:solidFill>
              </a:rPr>
              <a:t>© Crown Copyright</a:t>
            </a:r>
            <a:r>
              <a:rPr lang="fr-BE" sz="800" baseline="0" dirty="0">
                <a:solidFill>
                  <a:schemeClr val="tx1"/>
                </a:solidFill>
              </a:rPr>
              <a:t> 2018, Met Office</a:t>
            </a:r>
            <a:endParaRPr lang="en-GB" sz="800" dirty="0">
              <a:solidFill>
                <a:schemeClr val="tx1"/>
              </a:solidFill>
            </a:endParaRPr>
          </a:p>
        </p:txBody>
      </p:sp>
      <p:sp>
        <p:nvSpPr>
          <p:cNvPr id="6" name="Rectangle 5"/>
          <p:cNvSpPr/>
          <p:nvPr userDrawn="1"/>
        </p:nvSpPr>
        <p:spPr>
          <a:xfrm>
            <a:off x="0" y="4735773"/>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dirty="0">
                <a:solidFill>
                  <a:schemeClr val="tx1"/>
                </a:solidFill>
              </a:rPr>
              <a:t>www.metoffice.gov.uk</a:t>
            </a:r>
            <a:r>
              <a:rPr lang="fr-BE" sz="800" dirty="0">
                <a:solidFill>
                  <a:schemeClr val="bg2"/>
                </a:solidFill>
              </a:rPr>
              <a:t>	</a:t>
            </a:r>
            <a:endParaRPr lang="en-GB" sz="800" dirty="0">
              <a:solidFill>
                <a:schemeClr val="bg2"/>
              </a:solidFill>
            </a:endParaRPr>
          </a:p>
        </p:txBody>
      </p:sp>
      <p:sp>
        <p:nvSpPr>
          <p:cNvPr id="7" name="Shape 48"/>
          <p:cNvSpPr/>
          <p:nvPr userDrawn="1"/>
        </p:nvSpPr>
        <p:spPr>
          <a:xfrm>
            <a:off x="-1" y="-6009"/>
            <a:ext cx="9144002" cy="687642"/>
          </a:xfrm>
          <a:prstGeom prst="rect">
            <a:avLst/>
          </a:prstGeom>
          <a:blipFill>
            <a:blip r:embed="rId2" cstate="print"/>
          </a:blipFill>
          <a:ln w="12700">
            <a:miter lim="400000"/>
          </a:ln>
          <a:extLst>
            <a:ext uri="{C572A759-6A51-4108-AA02-DFA0A04FC94B}">
              <ma14:wrappingTextBoxFlag xmlns:ma14="http://schemas.microsoft.com/office/mac/drawingml/2011/main" xmlns="" val="1"/>
            </a:ext>
          </a:extLst>
        </p:spPr>
        <p:txBody>
          <a:bodyPr lIns="26789" tIns="26789" rIns="26789" bIns="26789" anchor="ctr"/>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dirty="0">
                <a:ln>
                  <a:noFill/>
                </a:ln>
                <a:solidFill>
                  <a:srgbClr val="FFFFFF"/>
                </a:solidFill>
                <a:effectLst/>
                <a:uLnTx/>
                <a:uFillTx/>
                <a:latin typeface="Arial"/>
                <a:sym typeface="Helvetica Light"/>
              </a:rPr>
              <a:t>  </a:t>
            </a:r>
          </a:p>
        </p:txBody>
      </p:sp>
      <p:pic>
        <p:nvPicPr>
          <p:cNvPr id="9" name="MO_MASTER_for_dark_backg_RBG.png"/>
          <p:cNvPicPr>
            <a:picLocks noChangeAspect="1"/>
          </p:cNvPicPr>
          <p:nvPr userDrawn="1"/>
        </p:nvPicPr>
        <p:blipFill>
          <a:blip r:embed="rId3" cstate="print"/>
          <a:stretch>
            <a:fillRect/>
          </a:stretch>
        </p:blipFill>
        <p:spPr>
          <a:xfrm>
            <a:off x="183600" y="54000"/>
            <a:ext cx="1803780" cy="565650"/>
          </a:xfrm>
          <a:prstGeom prst="rect">
            <a:avLst/>
          </a:prstGeom>
          <a:ln w="12700">
            <a:miter lim="400000"/>
          </a:ln>
        </p:spPr>
      </p:pic>
    </p:spTree>
    <p:extLst>
      <p:ext uri="{BB962C8B-B14F-4D97-AF65-F5344CB8AC3E}">
        <p14:creationId xmlns:p14="http://schemas.microsoft.com/office/powerpoint/2010/main" val="3284869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 option 5">
    <p:spTree>
      <p:nvGrpSpPr>
        <p:cNvPr id="1" name=""/>
        <p:cNvGrpSpPr/>
        <p:nvPr/>
      </p:nvGrpSpPr>
      <p:grpSpPr>
        <a:xfrm>
          <a:off x="0" y="0"/>
          <a:ext cx="0" cy="0"/>
          <a:chOff x="0" y="0"/>
          <a:chExt cx="0" cy="0"/>
        </a:xfrm>
      </p:grpSpPr>
      <p:sp>
        <p:nvSpPr>
          <p:cNvPr id="2" name="Title 1"/>
          <p:cNvSpPr>
            <a:spLocks noGrp="1"/>
          </p:cNvSpPr>
          <p:nvPr>
            <p:ph type="ctrTitle"/>
          </p:nvPr>
        </p:nvSpPr>
        <p:spPr>
          <a:xfrm>
            <a:off x="252000" y="698400"/>
            <a:ext cx="8640000" cy="1157696"/>
          </a:xfrm>
        </p:spPr>
        <p:txBody>
          <a:bodyPr anchor="b">
            <a:normAutofit/>
          </a:bodyPr>
          <a:lstStyle>
            <a:lvl1pPr algn="l">
              <a:defRPr sz="36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252000" y="2129051"/>
            <a:ext cx="8640000" cy="1814299"/>
          </a:xfrm>
        </p:spPr>
        <p:txBody>
          <a:bodyPr/>
          <a:lstStyle>
            <a:lvl1pPr marL="0" indent="0" algn="l">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Shape 64"/>
          <p:cNvSpPr/>
          <p:nvPr userDrawn="1"/>
        </p:nvSpPr>
        <p:spPr>
          <a:xfrm flipV="1">
            <a:off x="2141935" y="135000"/>
            <a:ext cx="0" cy="405000"/>
          </a:xfrm>
          <a:prstGeom prst="line">
            <a:avLst/>
          </a:prstGeom>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5" name="Shape 68"/>
          <p:cNvSpPr/>
          <p:nvPr userDrawn="1"/>
        </p:nvSpPr>
        <p:spPr>
          <a:xfrm>
            <a:off x="7531089" y="204551"/>
            <a:ext cx="1360911" cy="270000"/>
          </a:xfrm>
          <a:prstGeom prst="rect">
            <a:avLst/>
          </a:prstGeom>
          <a:ln w="12700">
            <a:miter lim="400000"/>
          </a:ln>
          <a:extLst>
            <a:ext uri="{C572A759-6A51-4108-AA02-DFA0A04FC94B}">
              <ma14:wrappingTextBoxFlag xmlns:ma14="http://schemas.microsoft.com/office/mac/drawingml/2011/main" xmlns="" val="1"/>
            </a:ext>
          </a:extLst>
        </p:spPr>
        <p:txBody>
          <a:bodyPr lIns="26789" tIns="26789" rIns="26789" bIns="26789"/>
          <a:lstStyle/>
          <a:p>
            <a:pPr marL="0" marR="0" lvl="0" indent="0" algn="l" defTabSz="342900" rtl="0" eaLnBrk="1" fontAlgn="auto" latinLnBrk="0" hangingPunct="0">
              <a:lnSpc>
                <a:spcPct val="90000"/>
              </a:lnSpc>
              <a:spcBef>
                <a:spcPts val="300"/>
              </a:spcBef>
              <a:spcAft>
                <a:spcPts val="0"/>
              </a:spcAft>
              <a:buClrTx/>
              <a:buSzTx/>
              <a:buFontTx/>
              <a:buNone/>
              <a:tabLst/>
              <a:defRPr sz="2100">
                <a:solidFill>
                  <a:srgbClr val="2A2A2A"/>
                </a:solidFill>
                <a:latin typeface="Arial"/>
                <a:ea typeface="Arial"/>
                <a:cs typeface="Arial"/>
                <a:sym typeface="Arial"/>
              </a:defRPr>
            </a:pPr>
            <a:r>
              <a:rPr kumimoji="0" sz="800" b="0" i="0" u="none" strike="noStrike" kern="0" cap="none" spc="0" normalizeH="0" baseline="0" noProof="0" dirty="0">
                <a:ln>
                  <a:noFill/>
                </a:ln>
                <a:solidFill>
                  <a:srgbClr val="2A2A2A"/>
                </a:solidFill>
                <a:effectLst/>
                <a:uLnTx/>
                <a:uFillTx/>
                <a:latin typeface="Arial"/>
                <a:cs typeface="Arial"/>
                <a:sym typeface="Arial"/>
              </a:rPr>
              <a:t>Working together </a:t>
            </a:r>
            <a:br>
              <a:rPr kumimoji="0" sz="800" b="0" i="0" u="none" strike="noStrike" kern="0" cap="none" spc="0" normalizeH="0" baseline="0" noProof="0" dirty="0">
                <a:ln>
                  <a:noFill/>
                </a:ln>
                <a:solidFill>
                  <a:srgbClr val="2A2A2A"/>
                </a:solidFill>
                <a:effectLst/>
                <a:uLnTx/>
                <a:uFillTx/>
                <a:latin typeface="Arial"/>
                <a:cs typeface="Arial"/>
                <a:sym typeface="Arial"/>
              </a:rPr>
            </a:br>
            <a:r>
              <a:rPr kumimoji="0" sz="800" b="0" i="0" u="none" strike="noStrike" kern="0" cap="none" spc="0" normalizeH="0" baseline="0" noProof="0" dirty="0">
                <a:ln>
                  <a:noFill/>
                </a:ln>
                <a:solidFill>
                  <a:srgbClr val="2A2A2A"/>
                </a:solidFill>
                <a:effectLst/>
                <a:uLnTx/>
                <a:uFillTx/>
                <a:latin typeface="Arial"/>
                <a:cs typeface="Arial"/>
                <a:sym typeface="Arial"/>
              </a:rPr>
              <a:t>(enter working relationship)</a:t>
            </a:r>
          </a:p>
        </p:txBody>
      </p:sp>
      <p:sp>
        <p:nvSpPr>
          <p:cNvPr id="6" name="Shape 69"/>
          <p:cNvSpPr>
            <a:spLocks noGrp="1"/>
          </p:cNvSpPr>
          <p:nvPr>
            <p:ph type="pic" sz="quarter" idx="13"/>
          </p:nvPr>
        </p:nvSpPr>
        <p:spPr>
          <a:xfrm>
            <a:off x="2227171" y="204551"/>
            <a:ext cx="1176126" cy="270000"/>
          </a:xfrm>
          <a:prstGeom prst="rect">
            <a:avLst/>
          </a:prstGeom>
          <a:noFill/>
          <a:ln>
            <a:noFill/>
          </a:ln>
        </p:spPr>
        <p:txBody>
          <a:bodyPr wrap="square" lIns="68579" tIns="34289" rIns="68579" bIns="34289" anchor="t">
            <a:noAutofit/>
          </a:bodyPr>
          <a:lstStyle>
            <a:lvl1pPr marL="0" indent="0">
              <a:buNone/>
              <a:defRPr sz="800">
                <a:latin typeface="+mn-lt"/>
              </a:defRPr>
            </a:lvl1pPr>
          </a:lstStyle>
          <a:p>
            <a:r>
              <a:rPr lang="en-US"/>
              <a:t>Click icon to add picture</a:t>
            </a:r>
            <a:endParaRPr lang="en-GB" dirty="0"/>
          </a:p>
        </p:txBody>
      </p:sp>
      <p:sp>
        <p:nvSpPr>
          <p:cNvPr id="7" name="Shape 70"/>
          <p:cNvSpPr>
            <a:spLocks noGrp="1"/>
          </p:cNvSpPr>
          <p:nvPr>
            <p:ph type="pic" sz="quarter" idx="14"/>
          </p:nvPr>
        </p:nvSpPr>
        <p:spPr>
          <a:xfrm>
            <a:off x="3577935"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a:t>Click icon to add picture</a:t>
            </a:r>
            <a:endParaRPr dirty="0"/>
          </a:p>
        </p:txBody>
      </p:sp>
      <p:sp>
        <p:nvSpPr>
          <p:cNvPr id="8" name="Shape 71"/>
          <p:cNvSpPr>
            <a:spLocks noGrp="1"/>
          </p:cNvSpPr>
          <p:nvPr>
            <p:ph type="pic" sz="quarter" idx="15"/>
          </p:nvPr>
        </p:nvSpPr>
        <p:spPr>
          <a:xfrm>
            <a:off x="4928103"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a:t>Click icon to add picture</a:t>
            </a:r>
            <a:endParaRPr dirty="0"/>
          </a:p>
        </p:txBody>
      </p:sp>
      <p:sp>
        <p:nvSpPr>
          <p:cNvPr id="9" name="Shape 64"/>
          <p:cNvSpPr/>
          <p:nvPr userDrawn="1"/>
        </p:nvSpPr>
        <p:spPr>
          <a:xfrm flipV="1">
            <a:off x="3490913" y="135000"/>
            <a:ext cx="0" cy="405000"/>
          </a:xfrm>
          <a:prstGeom prst="line">
            <a:avLst/>
          </a:prstGeom>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0" name="Shape 64"/>
          <p:cNvSpPr/>
          <p:nvPr userDrawn="1"/>
        </p:nvSpPr>
        <p:spPr>
          <a:xfrm flipV="1">
            <a:off x="4842272" y="135000"/>
            <a:ext cx="0" cy="405000"/>
          </a:xfrm>
          <a:prstGeom prst="line">
            <a:avLst/>
          </a:prstGeom>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1" name="Shape 64"/>
          <p:cNvSpPr/>
          <p:nvPr userDrawn="1"/>
        </p:nvSpPr>
        <p:spPr>
          <a:xfrm flipV="1">
            <a:off x="6192441" y="135000"/>
            <a:ext cx="0" cy="405000"/>
          </a:xfrm>
          <a:prstGeom prst="line">
            <a:avLst/>
          </a:prstGeom>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2" name="Shape 71"/>
          <p:cNvSpPr>
            <a:spLocks noGrp="1"/>
          </p:cNvSpPr>
          <p:nvPr>
            <p:ph type="pic" sz="quarter" idx="17"/>
          </p:nvPr>
        </p:nvSpPr>
        <p:spPr>
          <a:xfrm>
            <a:off x="6273702"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a:t>Click icon to add picture</a:t>
            </a:r>
            <a:endParaRPr dirty="0"/>
          </a:p>
        </p:txBody>
      </p:sp>
      <p:sp>
        <p:nvSpPr>
          <p:cNvPr id="13" name="Rectangle 12"/>
          <p:cNvSpPr/>
          <p:nvPr userDrawn="1"/>
        </p:nvSpPr>
        <p:spPr>
          <a:xfrm>
            <a:off x="0" y="4735773"/>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dirty="0">
                <a:solidFill>
                  <a:schemeClr val="tx1"/>
                </a:solidFill>
              </a:rPr>
              <a:t>www.metoffice.gov.uk</a:t>
            </a:r>
            <a:r>
              <a:rPr lang="fr-BE" sz="800" dirty="0">
                <a:solidFill>
                  <a:schemeClr val="bg2"/>
                </a:solidFill>
              </a:rPr>
              <a:t>	</a:t>
            </a:r>
            <a:endParaRPr lang="en-GB" sz="800" dirty="0">
              <a:solidFill>
                <a:schemeClr val="bg2"/>
              </a:solidFill>
            </a:endParaRPr>
          </a:p>
        </p:txBody>
      </p:sp>
      <p:sp>
        <p:nvSpPr>
          <p:cNvPr id="14" name="Rectangle 13"/>
          <p:cNvSpPr/>
          <p:nvPr userDrawn="1"/>
        </p:nvSpPr>
        <p:spPr>
          <a:xfrm>
            <a:off x="4217158" y="4735773"/>
            <a:ext cx="4926842"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r" defTabSz="450850">
              <a:tabLst/>
            </a:pPr>
            <a:r>
              <a:rPr lang="fr-BE" sz="800" dirty="0">
                <a:solidFill>
                  <a:schemeClr val="tx1"/>
                </a:solidFill>
              </a:rPr>
              <a:t>© Crown Copyright</a:t>
            </a:r>
            <a:r>
              <a:rPr lang="fr-BE" sz="800" baseline="0" dirty="0">
                <a:solidFill>
                  <a:schemeClr val="tx1"/>
                </a:solidFill>
              </a:rPr>
              <a:t> 2018, Met Office</a:t>
            </a:r>
            <a:endParaRPr lang="en-GB" sz="800" dirty="0">
              <a:solidFill>
                <a:schemeClr val="tx1"/>
              </a:solidFill>
            </a:endParaRPr>
          </a:p>
        </p:txBody>
      </p:sp>
    </p:spTree>
    <p:extLst>
      <p:ext uri="{BB962C8B-B14F-4D97-AF65-F5344CB8AC3E}">
        <p14:creationId xmlns:p14="http://schemas.microsoft.com/office/powerpoint/2010/main" val="2319979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 option 5">
    <p:spTree>
      <p:nvGrpSpPr>
        <p:cNvPr id="1" name=""/>
        <p:cNvGrpSpPr/>
        <p:nvPr/>
      </p:nvGrpSpPr>
      <p:grpSpPr>
        <a:xfrm>
          <a:off x="0" y="0"/>
          <a:ext cx="0" cy="0"/>
          <a:chOff x="0" y="0"/>
          <a:chExt cx="0" cy="0"/>
        </a:xfrm>
      </p:grpSpPr>
      <p:sp>
        <p:nvSpPr>
          <p:cNvPr id="15" name="Shape 48"/>
          <p:cNvSpPr/>
          <p:nvPr userDrawn="1"/>
        </p:nvSpPr>
        <p:spPr>
          <a:xfrm>
            <a:off x="-1" y="-6009"/>
            <a:ext cx="9144002" cy="687642"/>
          </a:xfrm>
          <a:prstGeom prst="rect">
            <a:avLst/>
          </a:prstGeom>
          <a:blipFill>
            <a:blip r:embed="rId2" cstate="print"/>
          </a:blipFill>
          <a:ln w="12700">
            <a:miter lim="400000"/>
          </a:ln>
          <a:extLst>
            <a:ext uri="{C572A759-6A51-4108-AA02-DFA0A04FC94B}">
              <ma14:wrappingTextBoxFlag xmlns:ma14="http://schemas.microsoft.com/office/mac/drawingml/2011/main" xmlns="" val="1"/>
            </a:ext>
          </a:extLst>
        </p:spPr>
        <p:txBody>
          <a:bodyPr lIns="26789" tIns="26789" rIns="26789" bIns="26789" anchor="ctr"/>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dirty="0">
                <a:ln>
                  <a:noFill/>
                </a:ln>
                <a:solidFill>
                  <a:srgbClr val="FFFFFF"/>
                </a:solidFill>
                <a:effectLst/>
                <a:uLnTx/>
                <a:uFillTx/>
                <a:latin typeface="Arial"/>
                <a:sym typeface="Helvetica Light"/>
              </a:rPr>
              <a:t>  </a:t>
            </a:r>
          </a:p>
        </p:txBody>
      </p:sp>
      <p:sp>
        <p:nvSpPr>
          <p:cNvPr id="2" name="Title 1"/>
          <p:cNvSpPr>
            <a:spLocks noGrp="1"/>
          </p:cNvSpPr>
          <p:nvPr>
            <p:ph type="ctrTitle"/>
          </p:nvPr>
        </p:nvSpPr>
        <p:spPr>
          <a:xfrm>
            <a:off x="252000" y="698400"/>
            <a:ext cx="8640000" cy="1157696"/>
          </a:xfrm>
        </p:spPr>
        <p:txBody>
          <a:bodyPr anchor="b">
            <a:normAutofit/>
          </a:bodyPr>
          <a:lstStyle>
            <a:lvl1pPr algn="l">
              <a:defRPr sz="36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252000" y="2129051"/>
            <a:ext cx="8640000" cy="1814299"/>
          </a:xfrm>
        </p:spPr>
        <p:txBody>
          <a:bodyPr/>
          <a:lstStyle>
            <a:lvl1pPr marL="0" indent="0" algn="l">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Shape 64"/>
          <p:cNvSpPr/>
          <p:nvPr userDrawn="1"/>
        </p:nvSpPr>
        <p:spPr>
          <a:xfrm flipV="1">
            <a:off x="2141935" y="135000"/>
            <a:ext cx="0" cy="405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6" name="Shape 69"/>
          <p:cNvSpPr>
            <a:spLocks noGrp="1"/>
          </p:cNvSpPr>
          <p:nvPr>
            <p:ph type="pic" sz="quarter" idx="13"/>
          </p:nvPr>
        </p:nvSpPr>
        <p:spPr>
          <a:xfrm>
            <a:off x="2227171" y="204551"/>
            <a:ext cx="1176126" cy="270000"/>
          </a:xfrm>
          <a:prstGeom prst="rect">
            <a:avLst/>
          </a:prstGeom>
          <a:noFill/>
          <a:ln>
            <a:noFill/>
          </a:ln>
        </p:spPr>
        <p:txBody>
          <a:bodyPr wrap="square" lIns="68579" tIns="34289" rIns="68579" bIns="34289" anchor="t">
            <a:noAutofit/>
          </a:bodyPr>
          <a:lstStyle>
            <a:lvl1pPr marL="0" indent="0">
              <a:buNone/>
              <a:defRPr sz="800">
                <a:latin typeface="+mn-lt"/>
              </a:defRPr>
            </a:lvl1pPr>
          </a:lstStyle>
          <a:p>
            <a:r>
              <a:rPr lang="en-US"/>
              <a:t>Click icon to add picture</a:t>
            </a:r>
            <a:endParaRPr lang="en-GB" dirty="0"/>
          </a:p>
        </p:txBody>
      </p:sp>
      <p:sp>
        <p:nvSpPr>
          <p:cNvPr id="7" name="Shape 70"/>
          <p:cNvSpPr>
            <a:spLocks noGrp="1"/>
          </p:cNvSpPr>
          <p:nvPr>
            <p:ph type="pic" sz="quarter" idx="14"/>
          </p:nvPr>
        </p:nvSpPr>
        <p:spPr>
          <a:xfrm>
            <a:off x="3577935"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a:t>Click icon to add picture</a:t>
            </a:r>
            <a:endParaRPr dirty="0"/>
          </a:p>
        </p:txBody>
      </p:sp>
      <p:sp>
        <p:nvSpPr>
          <p:cNvPr id="8" name="Shape 71"/>
          <p:cNvSpPr>
            <a:spLocks noGrp="1"/>
          </p:cNvSpPr>
          <p:nvPr>
            <p:ph type="pic" sz="quarter" idx="15"/>
          </p:nvPr>
        </p:nvSpPr>
        <p:spPr>
          <a:xfrm>
            <a:off x="4928103"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a:t>Click icon to add picture</a:t>
            </a:r>
            <a:endParaRPr dirty="0"/>
          </a:p>
        </p:txBody>
      </p:sp>
      <p:sp>
        <p:nvSpPr>
          <p:cNvPr id="9" name="Shape 64"/>
          <p:cNvSpPr/>
          <p:nvPr userDrawn="1"/>
        </p:nvSpPr>
        <p:spPr>
          <a:xfrm flipV="1">
            <a:off x="3490913" y="135000"/>
            <a:ext cx="0" cy="405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0" name="Shape 64"/>
          <p:cNvSpPr/>
          <p:nvPr userDrawn="1"/>
        </p:nvSpPr>
        <p:spPr>
          <a:xfrm flipV="1">
            <a:off x="4842272" y="135000"/>
            <a:ext cx="0" cy="405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1" name="Shape 64"/>
          <p:cNvSpPr/>
          <p:nvPr userDrawn="1"/>
        </p:nvSpPr>
        <p:spPr>
          <a:xfrm flipV="1">
            <a:off x="6192441" y="135000"/>
            <a:ext cx="0" cy="405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2" name="Shape 71"/>
          <p:cNvSpPr>
            <a:spLocks noGrp="1"/>
          </p:cNvSpPr>
          <p:nvPr>
            <p:ph type="pic" sz="quarter" idx="17"/>
          </p:nvPr>
        </p:nvSpPr>
        <p:spPr>
          <a:xfrm>
            <a:off x="6273702"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a:t>Click icon to add picture</a:t>
            </a:r>
            <a:endParaRPr dirty="0"/>
          </a:p>
        </p:txBody>
      </p:sp>
      <p:sp>
        <p:nvSpPr>
          <p:cNvPr id="13" name="Rectangle 12"/>
          <p:cNvSpPr/>
          <p:nvPr userDrawn="1"/>
        </p:nvSpPr>
        <p:spPr>
          <a:xfrm>
            <a:off x="0" y="4735773"/>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dirty="0">
                <a:solidFill>
                  <a:schemeClr val="tx1"/>
                </a:solidFill>
              </a:rPr>
              <a:t>www.metoffice.gov.uk</a:t>
            </a:r>
            <a:r>
              <a:rPr lang="fr-BE" sz="800" dirty="0">
                <a:solidFill>
                  <a:schemeClr val="bg2"/>
                </a:solidFill>
              </a:rPr>
              <a:t>	</a:t>
            </a:r>
            <a:endParaRPr lang="en-GB" sz="800" dirty="0">
              <a:solidFill>
                <a:schemeClr val="bg2"/>
              </a:solidFill>
            </a:endParaRPr>
          </a:p>
        </p:txBody>
      </p:sp>
      <p:sp>
        <p:nvSpPr>
          <p:cNvPr id="14" name="Rectangle 13"/>
          <p:cNvSpPr/>
          <p:nvPr userDrawn="1"/>
        </p:nvSpPr>
        <p:spPr>
          <a:xfrm>
            <a:off x="4217158" y="4735773"/>
            <a:ext cx="4926842"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r" defTabSz="450850">
              <a:tabLst/>
            </a:pPr>
            <a:r>
              <a:rPr lang="fr-BE" sz="800" dirty="0">
                <a:solidFill>
                  <a:schemeClr val="tx1"/>
                </a:solidFill>
              </a:rPr>
              <a:t>© Crown Copyright</a:t>
            </a:r>
            <a:r>
              <a:rPr lang="fr-BE" sz="800" baseline="0" dirty="0">
                <a:solidFill>
                  <a:schemeClr val="tx1"/>
                </a:solidFill>
              </a:rPr>
              <a:t> 2018, Met Office</a:t>
            </a:r>
            <a:endParaRPr lang="en-GB" sz="800" dirty="0">
              <a:solidFill>
                <a:schemeClr val="tx1"/>
              </a:solidFill>
            </a:endParaRPr>
          </a:p>
        </p:txBody>
      </p:sp>
      <p:sp>
        <p:nvSpPr>
          <p:cNvPr id="5" name="Shape 68"/>
          <p:cNvSpPr/>
          <p:nvPr userDrawn="1"/>
        </p:nvSpPr>
        <p:spPr>
          <a:xfrm>
            <a:off x="7531089" y="204551"/>
            <a:ext cx="1360911" cy="270000"/>
          </a:xfrm>
          <a:prstGeom prst="rect">
            <a:avLst/>
          </a:prstGeom>
          <a:ln w="12700">
            <a:miter lim="400000"/>
          </a:ln>
          <a:extLst>
            <a:ext uri="{C572A759-6A51-4108-AA02-DFA0A04FC94B}">
              <ma14:wrappingTextBoxFlag xmlns:ma14="http://schemas.microsoft.com/office/mac/drawingml/2011/main" xmlns="" val="1"/>
            </a:ext>
          </a:extLst>
        </p:spPr>
        <p:txBody>
          <a:bodyPr lIns="26789" tIns="26789" rIns="26789" bIns="26789"/>
          <a:lstStyle/>
          <a:p>
            <a:pPr marL="0" marR="0" lvl="0" indent="0" algn="l" defTabSz="342900" rtl="0" eaLnBrk="1" fontAlgn="auto" latinLnBrk="0" hangingPunct="0">
              <a:lnSpc>
                <a:spcPct val="90000"/>
              </a:lnSpc>
              <a:spcBef>
                <a:spcPts val="300"/>
              </a:spcBef>
              <a:spcAft>
                <a:spcPts val="0"/>
              </a:spcAft>
              <a:buClrTx/>
              <a:buSzTx/>
              <a:buFontTx/>
              <a:buNone/>
              <a:tabLst/>
              <a:defRPr sz="2100">
                <a:solidFill>
                  <a:srgbClr val="2A2A2A"/>
                </a:solidFill>
                <a:latin typeface="Arial"/>
                <a:ea typeface="Arial"/>
                <a:cs typeface="Arial"/>
                <a:sym typeface="Arial"/>
              </a:defRPr>
            </a:pPr>
            <a:r>
              <a:rPr kumimoji="0" sz="800" b="0" i="0" u="none" strike="noStrike" kern="0" cap="none" spc="0" normalizeH="0" baseline="0" noProof="0" dirty="0">
                <a:ln>
                  <a:noFill/>
                </a:ln>
                <a:solidFill>
                  <a:schemeClr val="accent6"/>
                </a:solidFill>
                <a:effectLst/>
                <a:uLnTx/>
                <a:uFillTx/>
                <a:latin typeface="Arial"/>
                <a:cs typeface="Arial"/>
                <a:sym typeface="Arial"/>
              </a:rPr>
              <a:t>Working together </a:t>
            </a:r>
            <a:br>
              <a:rPr kumimoji="0" sz="800" b="0" i="0" u="none" strike="noStrike" kern="0" cap="none" spc="0" normalizeH="0" baseline="0" noProof="0" dirty="0">
                <a:ln>
                  <a:noFill/>
                </a:ln>
                <a:solidFill>
                  <a:schemeClr val="accent6"/>
                </a:solidFill>
                <a:effectLst/>
                <a:uLnTx/>
                <a:uFillTx/>
                <a:latin typeface="Arial"/>
                <a:cs typeface="Arial"/>
                <a:sym typeface="Arial"/>
              </a:rPr>
            </a:br>
            <a:r>
              <a:rPr kumimoji="0" sz="800" b="0" i="0" u="none" strike="noStrike" kern="0" cap="none" spc="0" normalizeH="0" baseline="0" noProof="0" dirty="0">
                <a:ln>
                  <a:noFill/>
                </a:ln>
                <a:solidFill>
                  <a:schemeClr val="accent6"/>
                </a:solidFill>
                <a:effectLst/>
                <a:uLnTx/>
                <a:uFillTx/>
                <a:latin typeface="Arial"/>
                <a:cs typeface="Arial"/>
                <a:sym typeface="Arial"/>
              </a:rPr>
              <a:t>(enter working relationship)</a:t>
            </a:r>
          </a:p>
        </p:txBody>
      </p:sp>
      <p:pic>
        <p:nvPicPr>
          <p:cNvPr id="18" name="MO_MASTER_for_dark_backg_RBG.png"/>
          <p:cNvPicPr>
            <a:picLocks noChangeAspect="1"/>
          </p:cNvPicPr>
          <p:nvPr userDrawn="1"/>
        </p:nvPicPr>
        <p:blipFill>
          <a:blip r:embed="rId3" cstate="print"/>
          <a:stretch>
            <a:fillRect/>
          </a:stretch>
        </p:blipFill>
        <p:spPr>
          <a:xfrm>
            <a:off x="183600" y="54000"/>
            <a:ext cx="1803780" cy="565650"/>
          </a:xfrm>
          <a:prstGeom prst="rect">
            <a:avLst/>
          </a:prstGeom>
          <a:ln w="12700">
            <a:miter lim="400000"/>
          </a:ln>
        </p:spPr>
      </p:pic>
    </p:spTree>
    <p:extLst>
      <p:ext uri="{BB962C8B-B14F-4D97-AF65-F5344CB8AC3E}">
        <p14:creationId xmlns:p14="http://schemas.microsoft.com/office/powerpoint/2010/main" val="2047208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 1 column">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3"/>
          <p:cNvSpPr>
            <a:spLocks noGrp="1"/>
          </p:cNvSpPr>
          <p:nvPr>
            <p:ph type="title"/>
          </p:nvPr>
        </p:nvSpPr>
        <p:spPr/>
        <p:txBody>
          <a:bodyPr/>
          <a:lstStyle/>
          <a:p>
            <a:r>
              <a:rPr lang="en-US"/>
              <a:t>Click to edit Master title style</a:t>
            </a:r>
            <a:endParaRPr lang="en-GB"/>
          </a:p>
        </p:txBody>
      </p:sp>
      <p:sp>
        <p:nvSpPr>
          <p:cNvPr id="11" name="Slide Number Placeholder 10"/>
          <p:cNvSpPr>
            <a:spLocks noGrp="1"/>
          </p:cNvSpPr>
          <p:nvPr>
            <p:ph type="sldNum" sz="quarter" idx="10"/>
          </p:nvPr>
        </p:nvSpPr>
        <p:spPr/>
        <p:txBody>
          <a:bodyPr/>
          <a:lstStyle/>
          <a:p>
            <a:fld id="{E5F9FE41-C8F9-47EF-94C3-C489748B47D0}" type="slidenum">
              <a:rPr lang="en-GB" smtClean="0"/>
              <a:pPr/>
              <a:t>‹#›</a:t>
            </a:fld>
            <a:endParaRPr lang="en-GB" dirty="0"/>
          </a:p>
        </p:txBody>
      </p:sp>
    </p:spTree>
    <p:extLst>
      <p:ext uri="{BB962C8B-B14F-4D97-AF65-F5344CB8AC3E}">
        <p14:creationId xmlns:p14="http://schemas.microsoft.com/office/powerpoint/2010/main" val="1012625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26" Type="http://schemas.openxmlformats.org/officeDocument/2006/relationships/slideLayout" Target="../slideLayouts/slideLayout49.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5" Type="http://schemas.openxmlformats.org/officeDocument/2006/relationships/slideLayout" Target="../slideLayouts/slideLayout48.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29" Type="http://schemas.openxmlformats.org/officeDocument/2006/relationships/image" Target="../media/image1.png"/><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slideLayout" Target="../slideLayouts/slideLayout47.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28" Type="http://schemas.openxmlformats.org/officeDocument/2006/relationships/theme" Target="../theme/theme2.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 Id="rId27"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2000" y="699740"/>
            <a:ext cx="8640000" cy="5760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252000" y="1548000"/>
            <a:ext cx="8640000" cy="306000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MO_MASTER_black_mono_for_light_backg_RBG.png"/>
          <p:cNvPicPr>
            <a:picLocks noChangeAspect="1"/>
          </p:cNvPicPr>
          <p:nvPr userDrawn="1"/>
        </p:nvPicPr>
        <p:blipFill>
          <a:blip r:embed="rId25" cstate="print"/>
          <a:stretch>
            <a:fillRect/>
          </a:stretch>
        </p:blipFill>
        <p:spPr>
          <a:xfrm>
            <a:off x="183946" y="54592"/>
            <a:ext cx="1802343" cy="565200"/>
          </a:xfrm>
          <a:prstGeom prst="rect">
            <a:avLst/>
          </a:prstGeom>
          <a:ln w="12700">
            <a:miter lim="400000"/>
          </a:ln>
        </p:spPr>
      </p:pic>
      <p:sp>
        <p:nvSpPr>
          <p:cNvPr id="9" name="Rectangle 8"/>
          <p:cNvSpPr/>
          <p:nvPr userDrawn="1"/>
        </p:nvSpPr>
        <p:spPr>
          <a:xfrm>
            <a:off x="0" y="4735773"/>
            <a:ext cx="9144000" cy="4077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dirty="0">
                <a:solidFill>
                  <a:schemeClr val="tx1"/>
                </a:solidFill>
              </a:rPr>
              <a:t>	</a:t>
            </a:r>
            <a:endParaRPr lang="en-GB" sz="800" dirty="0">
              <a:solidFill>
                <a:schemeClr val="tx1"/>
              </a:solidFill>
            </a:endParaRPr>
          </a:p>
        </p:txBody>
      </p:sp>
      <p:sp>
        <p:nvSpPr>
          <p:cNvPr id="4" name="Slide Number Placeholder 3"/>
          <p:cNvSpPr>
            <a:spLocks noGrp="1"/>
          </p:cNvSpPr>
          <p:nvPr>
            <p:ph type="sldNum" sz="quarter" idx="4"/>
          </p:nvPr>
        </p:nvSpPr>
        <p:spPr>
          <a:xfrm>
            <a:off x="3851910" y="4802317"/>
            <a:ext cx="1436370" cy="274637"/>
          </a:xfrm>
          <a:prstGeom prst="rect">
            <a:avLst/>
          </a:prstGeom>
        </p:spPr>
        <p:txBody>
          <a:bodyPr vert="horz" lIns="91440" tIns="45720" rIns="91440" bIns="45720" rtlCol="0" anchor="ctr"/>
          <a:lstStyle>
            <a:lvl1pPr algn="ctr">
              <a:defRPr sz="1200">
                <a:solidFill>
                  <a:schemeClr val="tx1"/>
                </a:solidFill>
              </a:defRPr>
            </a:lvl1pPr>
          </a:lstStyle>
          <a:p>
            <a:fld id="{E5F9FE41-C8F9-47EF-94C3-C489748B47D0}" type="slidenum">
              <a:rPr lang="en-GB" smtClean="0"/>
              <a:pPr/>
              <a:t>‹#›</a:t>
            </a:fld>
            <a:endParaRPr lang="en-GB" dirty="0"/>
          </a:p>
        </p:txBody>
      </p:sp>
    </p:spTree>
    <p:extLst>
      <p:ext uri="{BB962C8B-B14F-4D97-AF65-F5344CB8AC3E}">
        <p14:creationId xmlns:p14="http://schemas.microsoft.com/office/powerpoint/2010/main" val="3098655942"/>
      </p:ext>
    </p:extLst>
  </p:cSld>
  <p:clrMap bg1="lt1" tx1="dk1" bg2="lt2" tx2="dk2" accent1="accent1" accent2="accent2" accent3="accent3" accent4="accent4" accent5="accent5" accent6="accent6" hlink="hlink" folHlink="folHlink"/>
  <p:sldLayoutIdLst>
    <p:sldLayoutId id="2147483679" r:id="rId1"/>
    <p:sldLayoutId id="2147483678" r:id="rId2"/>
    <p:sldLayoutId id="2147483659" r:id="rId3"/>
    <p:sldLayoutId id="2147483686" r:id="rId4"/>
    <p:sldLayoutId id="2147483681" r:id="rId5"/>
    <p:sldLayoutId id="2147483684" r:id="rId6"/>
    <p:sldLayoutId id="2147483682" r:id="rId7"/>
    <p:sldLayoutId id="2147483685" r:id="rId8"/>
    <p:sldLayoutId id="2147483660" r:id="rId9"/>
    <p:sldLayoutId id="2147483662" r:id="rId10"/>
    <p:sldLayoutId id="2147483670" r:id="rId11"/>
    <p:sldLayoutId id="2147483669" r:id="rId12"/>
    <p:sldLayoutId id="2147483668" r:id="rId13"/>
    <p:sldLayoutId id="2147483664" r:id="rId14"/>
    <p:sldLayoutId id="2147483671" r:id="rId15"/>
    <p:sldLayoutId id="2147483665" r:id="rId16"/>
    <p:sldLayoutId id="2147483677" r:id="rId17"/>
    <p:sldLayoutId id="2147483672" r:id="rId18"/>
    <p:sldLayoutId id="2147483676" r:id="rId19"/>
    <p:sldLayoutId id="2147483674" r:id="rId20"/>
    <p:sldLayoutId id="2147483675" r:id="rId21"/>
    <p:sldLayoutId id="2147483673" r:id="rId22"/>
    <p:sldLayoutId id="2147483683" r:id="rId23"/>
  </p:sldLayoutIdLst>
  <p:hf sldNum="0" hdr="0" ftr="0" dt="0"/>
  <p:txStyles>
    <p:titleStyle>
      <a:lvl1pPr algn="l" defTabSz="6858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0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3" name="MO_MASTER_black_mono_for_light_backg_RBG.png"/>
          <p:cNvPicPr>
            <a:picLocks noChangeAspect="1"/>
          </p:cNvPicPr>
          <p:nvPr/>
        </p:nvPicPr>
        <p:blipFill>
          <a:blip r:embed="rId29" cstate="print"/>
          <a:stretch>
            <a:fillRect/>
          </a:stretch>
        </p:blipFill>
        <p:spPr>
          <a:xfrm>
            <a:off x="65664" y="40425"/>
            <a:ext cx="1805643" cy="566234"/>
          </a:xfrm>
          <a:prstGeom prst="rect">
            <a:avLst/>
          </a:prstGeom>
          <a:ln w="12700">
            <a:miter lim="400000"/>
          </a:ln>
        </p:spPr>
      </p:pic>
      <p:sp>
        <p:nvSpPr>
          <p:cNvPr id="4" name="Footer Placeholder 5"/>
          <p:cNvSpPr>
            <a:spLocks noGrp="1"/>
          </p:cNvSpPr>
          <p:nvPr>
            <p:ph type="ftr" sz="quarter" idx="3"/>
          </p:nvPr>
        </p:nvSpPr>
        <p:spPr>
          <a:xfrm>
            <a:off x="0" y="4732140"/>
            <a:ext cx="9144000" cy="411361"/>
          </a:xfrm>
          <a:prstGeom prst="rect">
            <a:avLst/>
          </a:prstGeom>
          <a:solidFill>
            <a:schemeClr val="bg1"/>
          </a:solidFill>
        </p:spPr>
        <p:txBody>
          <a:bodyPr vert="horz" lIns="252000" tIns="36000" rIns="68580" bIns="27000" rtlCol="0" anchor="ctr"/>
          <a:lstStyle>
            <a:lvl1pPr algn="l" defTabSz="219075" hangingPunct="0">
              <a:defRPr sz="800">
                <a:solidFill>
                  <a:schemeClr val="tx1"/>
                </a:solidFill>
                <a:latin typeface="+mn-lt"/>
              </a:defRPr>
            </a:lvl1pPr>
          </a:lstStyle>
          <a:p>
            <a:r>
              <a:rPr lang="en-GB" kern="0" dirty="0">
                <a:solidFill>
                  <a:srgbClr val="2A2A2A"/>
                </a:solidFill>
                <a:sym typeface="Helvetica Light"/>
              </a:rPr>
              <a:t>www.metoffice.gov.uk																									             	       © Crown Copyright 2017, Met Office</a:t>
            </a:r>
          </a:p>
        </p:txBody>
      </p:sp>
      <p:sp>
        <p:nvSpPr>
          <p:cNvPr id="5" name="Title Placeholder 4"/>
          <p:cNvSpPr>
            <a:spLocks noGrp="1"/>
          </p:cNvSpPr>
          <p:nvPr>
            <p:ph type="title"/>
          </p:nvPr>
        </p:nvSpPr>
        <p:spPr>
          <a:xfrm>
            <a:off x="197644" y="606659"/>
            <a:ext cx="8437500" cy="561692"/>
          </a:xfrm>
          <a:prstGeom prst="rect">
            <a:avLst/>
          </a:prstGeom>
        </p:spPr>
        <p:txBody>
          <a:bodyPr vert="horz" wrap="square" lIns="68580" tIns="34290" rIns="68580" bIns="34290" rtlCol="0" anchor="t" anchorCtr="0">
            <a:spAutoFit/>
          </a:bodyPr>
          <a:lstStyle/>
          <a:p>
            <a:r>
              <a:rPr lang="en-US" dirty="0"/>
              <a:t>Click to edit Master title style</a:t>
            </a:r>
            <a:endParaRPr lang="en-GB" dirty="0"/>
          </a:p>
        </p:txBody>
      </p:sp>
      <p:sp>
        <p:nvSpPr>
          <p:cNvPr id="2" name="Text Placeholder 1"/>
          <p:cNvSpPr>
            <a:spLocks noGrp="1"/>
          </p:cNvSpPr>
          <p:nvPr>
            <p:ph type="body" idx="1"/>
          </p:nvPr>
        </p:nvSpPr>
        <p:spPr>
          <a:xfrm>
            <a:off x="197644" y="1168351"/>
            <a:ext cx="4050507" cy="3297540"/>
          </a:xfrm>
          <a:prstGeom prst="rect">
            <a:avLst/>
          </a:prstGeom>
        </p:spPr>
        <p:txBody>
          <a:bodyPr vert="horz" lIns="68580" tIns="34290" rIns="68580" bIns="34290" rtlCol="0">
            <a:noAutofit/>
          </a:bodyPr>
          <a:lstStyle/>
          <a:p>
            <a:pPr lvl="0"/>
            <a:r>
              <a:rPr lang="en-US" dirty="0"/>
              <a:t>Edit Master text styles</a:t>
            </a:r>
          </a:p>
          <a:p>
            <a:pPr lvl="1"/>
            <a:r>
              <a:rPr lang="en-US" dirty="0"/>
              <a:t>Second level</a:t>
            </a:r>
          </a:p>
          <a:p>
            <a:pPr lvl="5"/>
            <a:r>
              <a:rPr lang="en-US" dirty="0"/>
              <a:t>Third level</a:t>
            </a:r>
          </a:p>
        </p:txBody>
      </p:sp>
    </p:spTree>
    <p:extLst>
      <p:ext uri="{BB962C8B-B14F-4D97-AF65-F5344CB8AC3E}">
        <p14:creationId xmlns:p14="http://schemas.microsoft.com/office/powerpoint/2010/main" val="4209363278"/>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 id="2147483705" r:id="rId18"/>
    <p:sldLayoutId id="2147483706" r:id="rId19"/>
    <p:sldLayoutId id="2147483707" r:id="rId20"/>
    <p:sldLayoutId id="2147483708" r:id="rId21"/>
    <p:sldLayoutId id="2147483709" r:id="rId22"/>
    <p:sldLayoutId id="2147483710" r:id="rId23"/>
    <p:sldLayoutId id="2147483711" r:id="rId24"/>
    <p:sldLayoutId id="2147483712" r:id="rId25"/>
    <p:sldLayoutId id="2147483713" r:id="rId26"/>
    <p:sldLayoutId id="2147483714" r:id="rId2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marL="0" marR="0" indent="0" algn="l" defTabSz="219075" rtl="0" eaLnBrk="1" latinLnBrk="0" hangingPunct="1">
        <a:lnSpc>
          <a:spcPct val="100000"/>
        </a:lnSpc>
        <a:spcBef>
          <a:spcPts val="0"/>
        </a:spcBef>
        <a:spcAft>
          <a:spcPts val="0"/>
        </a:spcAft>
        <a:buClrTx/>
        <a:buSzTx/>
        <a:buFontTx/>
        <a:buNone/>
        <a:tabLst/>
        <a:defRPr sz="3200" b="0" i="0" u="none" strike="noStrike" cap="none" spc="0" baseline="0">
          <a:ln>
            <a:noFill/>
          </a:ln>
          <a:solidFill>
            <a:schemeClr val="tx1"/>
          </a:solidFill>
          <a:uFillTx/>
          <a:latin typeface="+mj-lt"/>
          <a:ea typeface="+mn-ea"/>
          <a:cs typeface="+mn-cs"/>
          <a:sym typeface="Helvetica Light"/>
        </a:defRPr>
      </a:lvl1pPr>
      <a:lvl2pPr marL="0" marR="0" indent="85725"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2pPr>
      <a:lvl3pPr marL="0" marR="0" indent="171450"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3pPr>
      <a:lvl4pPr marL="0" marR="0" indent="257175"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4pPr>
      <a:lvl5pPr marL="0" marR="0" indent="342900"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5pPr>
      <a:lvl6pPr marL="0" marR="0" indent="428625"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6pPr>
      <a:lvl7pPr marL="0" marR="0" indent="514350"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7pPr>
      <a:lvl8pPr marL="0" marR="0" indent="600075"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8pPr>
      <a:lvl9pPr marL="0" marR="0" indent="685800"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9pPr>
    </p:titleStyle>
    <p:bodyStyle>
      <a:lvl1pPr marL="0" marR="0" indent="0" algn="l" defTabSz="219075" rtl="0" eaLnBrk="1" latinLnBrk="0" hangingPunct="1">
        <a:lnSpc>
          <a:spcPct val="100000"/>
        </a:lnSpc>
        <a:spcBef>
          <a:spcPts val="788"/>
        </a:spcBef>
        <a:spcAft>
          <a:spcPts val="0"/>
        </a:spcAft>
        <a:buClrTx/>
        <a:buSzPct val="75000"/>
        <a:buFontTx/>
        <a:buNone/>
        <a:tabLst/>
        <a:defRPr sz="1400" b="0" i="0" u="none" strike="noStrike" cap="none" spc="0" baseline="0">
          <a:ln>
            <a:noFill/>
          </a:ln>
          <a:solidFill>
            <a:schemeClr val="tx1"/>
          </a:solidFill>
          <a:uFillTx/>
          <a:latin typeface="+mj-lt"/>
          <a:ea typeface="+mn-ea"/>
          <a:cs typeface="+mn-cs"/>
          <a:sym typeface="Helvetica Light"/>
        </a:defRPr>
      </a:lvl1pPr>
      <a:lvl2pPr marL="180000" marR="0" indent="-180000" algn="l" defTabSz="219075" rtl="0" eaLnBrk="1" latinLnBrk="0" hangingPunct="1">
        <a:lnSpc>
          <a:spcPct val="100000"/>
        </a:lnSpc>
        <a:spcBef>
          <a:spcPts val="600"/>
        </a:spcBef>
        <a:spcAft>
          <a:spcPts val="600"/>
        </a:spcAft>
        <a:buClrTx/>
        <a:buSzPct val="100000"/>
        <a:buFont typeface="Arial" panose="020B0604020202020204" pitchFamily="34" charset="0"/>
        <a:buChar char="•"/>
        <a:tabLst/>
        <a:defRPr sz="1400" b="0" i="0" u="none" strike="noStrike" cap="none" spc="0" baseline="0">
          <a:ln>
            <a:noFill/>
          </a:ln>
          <a:solidFill>
            <a:schemeClr val="tx1"/>
          </a:solidFill>
          <a:uFillTx/>
          <a:latin typeface="+mn-lt"/>
          <a:ea typeface="+mn-ea"/>
          <a:cs typeface="+mn-cs"/>
          <a:sym typeface="Helvetica Light"/>
        </a:defRPr>
      </a:lvl2pPr>
      <a:lvl3pPr marL="285750" marR="0" indent="-285750" algn="l" defTabSz="219075" rtl="0" eaLnBrk="1" latinLnBrk="0" hangingPunct="1">
        <a:lnSpc>
          <a:spcPct val="100000"/>
        </a:lnSpc>
        <a:spcBef>
          <a:spcPts val="788"/>
        </a:spcBef>
        <a:spcAft>
          <a:spcPts val="0"/>
        </a:spcAft>
        <a:buClrTx/>
        <a:buSzPct val="75000"/>
        <a:buFont typeface="Arial" panose="020B0604020202020204" pitchFamily="34" charset="0"/>
        <a:buChar char="•"/>
        <a:tabLst/>
        <a:defRPr sz="1500" b="0" i="0" u="none" strike="noStrike" cap="none" spc="0" baseline="0">
          <a:ln>
            <a:noFill/>
          </a:ln>
          <a:solidFill>
            <a:schemeClr val="tx1"/>
          </a:solidFill>
          <a:uFillTx/>
          <a:latin typeface="+mn-lt"/>
          <a:ea typeface="+mn-ea"/>
          <a:cs typeface="+mn-cs"/>
          <a:sym typeface="Helvetica Light"/>
        </a:defRPr>
      </a:lvl3pPr>
      <a:lvl4pPr marL="286425" marR="0" indent="-285750" algn="l" defTabSz="67500" rtl="0" eaLnBrk="1" latinLnBrk="0" hangingPunct="1">
        <a:lnSpc>
          <a:spcPct val="100000"/>
        </a:lnSpc>
        <a:spcBef>
          <a:spcPts val="788"/>
        </a:spcBef>
        <a:spcAft>
          <a:spcPts val="0"/>
        </a:spcAft>
        <a:buClr>
          <a:schemeClr val="tx1"/>
        </a:buClr>
        <a:buSzPct val="75000"/>
        <a:buFont typeface="Arial" panose="020B0604020202020204" pitchFamily="34" charset="0"/>
        <a:buChar char="•"/>
        <a:tabLst>
          <a:tab pos="67500" algn="l"/>
        </a:tabLst>
        <a:defRPr sz="1500" b="0" i="0" u="none" strike="noStrike" cap="none" spc="0" baseline="0">
          <a:ln>
            <a:noFill/>
          </a:ln>
          <a:solidFill>
            <a:schemeClr val="tx1"/>
          </a:solidFill>
          <a:uFillTx/>
          <a:latin typeface="+mn-lt"/>
          <a:ea typeface="+mn-ea"/>
          <a:cs typeface="+mn-cs"/>
          <a:sym typeface="Helvetica Light"/>
        </a:defRPr>
      </a:lvl4pPr>
      <a:lvl5pPr marL="285750" marR="0" indent="-285750" algn="l" defTabSz="219075" rtl="0" eaLnBrk="1" latinLnBrk="0" hangingPunct="1">
        <a:lnSpc>
          <a:spcPct val="100000"/>
        </a:lnSpc>
        <a:spcBef>
          <a:spcPts val="1575"/>
        </a:spcBef>
        <a:spcAft>
          <a:spcPts val="0"/>
        </a:spcAft>
        <a:buClrTx/>
        <a:buSzPct val="75000"/>
        <a:buFont typeface="Arial" panose="020B0604020202020204" pitchFamily="34" charset="0"/>
        <a:buChar char="•"/>
        <a:tabLst/>
        <a:defRPr sz="1500" b="0" i="0" u="none" strike="noStrike" cap="none" spc="0" baseline="0">
          <a:ln>
            <a:noFill/>
          </a:ln>
          <a:solidFill>
            <a:schemeClr val="tx1"/>
          </a:solidFill>
          <a:uFillTx/>
          <a:latin typeface="+mn-lt"/>
          <a:ea typeface="+mn-ea"/>
          <a:cs typeface="+mn-cs"/>
          <a:sym typeface="Helvetica Light"/>
        </a:defRPr>
      </a:lvl5pPr>
      <a:lvl6pPr marL="540000" marR="0" indent="-180000" algn="l" defTabSz="219075" rtl="0" eaLnBrk="1" latinLnBrk="0" hangingPunct="1">
        <a:lnSpc>
          <a:spcPct val="100000"/>
        </a:lnSpc>
        <a:spcBef>
          <a:spcPts val="0"/>
        </a:spcBef>
        <a:spcAft>
          <a:spcPts val="0"/>
        </a:spcAft>
        <a:buClrTx/>
        <a:buSzPct val="75000"/>
        <a:buFontTx/>
        <a:buChar char="•"/>
        <a:tabLst/>
        <a:defRPr sz="1200" b="0" i="0" u="none" strike="noStrike" cap="none" spc="0" baseline="0">
          <a:ln>
            <a:noFill/>
          </a:ln>
          <a:solidFill>
            <a:srgbClr val="000000"/>
          </a:solidFill>
          <a:uFillTx/>
          <a:latin typeface="+mn-lt"/>
          <a:ea typeface="+mn-ea"/>
          <a:cs typeface="+mn-cs"/>
          <a:sym typeface="Helvetica Light"/>
        </a:defRPr>
      </a:lvl6pPr>
      <a:lvl7pPr marL="900000" marR="0" indent="-180000" algn="l" defTabSz="219075" rtl="0" eaLnBrk="1" latinLnBrk="0" hangingPunct="1">
        <a:lnSpc>
          <a:spcPct val="100000"/>
        </a:lnSpc>
        <a:spcBef>
          <a:spcPts val="600"/>
        </a:spcBef>
        <a:spcAft>
          <a:spcPts val="600"/>
        </a:spcAft>
        <a:buClrTx/>
        <a:buSzPct val="75000"/>
        <a:buFontTx/>
        <a:buChar char="•"/>
        <a:tabLst/>
        <a:defRPr sz="1600" b="0" i="0" u="none" strike="noStrike" cap="none" spc="0" baseline="0">
          <a:ln>
            <a:noFill/>
          </a:ln>
          <a:solidFill>
            <a:srgbClr val="000000"/>
          </a:solidFill>
          <a:uFillTx/>
          <a:latin typeface="+mn-lt"/>
          <a:ea typeface="+mn-ea"/>
          <a:cs typeface="+mn-cs"/>
          <a:sym typeface="Helvetica Light"/>
        </a:defRPr>
      </a:lvl7pPr>
      <a:lvl8pPr marL="1260000" marR="0" indent="-180000" algn="l" defTabSz="219075" rtl="0" eaLnBrk="1" latinLnBrk="0" hangingPunct="1">
        <a:lnSpc>
          <a:spcPct val="100000"/>
        </a:lnSpc>
        <a:spcBef>
          <a:spcPts val="600"/>
        </a:spcBef>
        <a:spcAft>
          <a:spcPts val="600"/>
        </a:spcAft>
        <a:buClrTx/>
        <a:buSzPct val="75000"/>
        <a:buFontTx/>
        <a:buChar char="•"/>
        <a:tabLst/>
        <a:defRPr sz="1600" b="0" i="0" u="none" strike="noStrike" cap="none" spc="0" baseline="0">
          <a:ln>
            <a:noFill/>
          </a:ln>
          <a:solidFill>
            <a:srgbClr val="000000"/>
          </a:solidFill>
          <a:uFillTx/>
          <a:latin typeface="+mn-lt"/>
          <a:ea typeface="+mn-ea"/>
          <a:cs typeface="+mn-cs"/>
          <a:sym typeface="Helvetica Light"/>
        </a:defRPr>
      </a:lvl8pPr>
      <a:lvl9pPr marL="1565011" marR="0" indent="-231511" algn="l" defTabSz="219075" rtl="0" eaLnBrk="1" latinLnBrk="0" hangingPunct="1">
        <a:lnSpc>
          <a:spcPct val="100000"/>
        </a:lnSpc>
        <a:spcBef>
          <a:spcPts val="1575"/>
        </a:spcBef>
        <a:spcAft>
          <a:spcPts val="0"/>
        </a:spcAft>
        <a:buClrTx/>
        <a:buSzPct val="75000"/>
        <a:buFontTx/>
        <a:buChar char="•"/>
        <a:tabLst/>
        <a:defRPr sz="1900"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1pPr>
      <a:lvl2pPr marL="0" marR="0" indent="8572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2pPr>
      <a:lvl3pPr marL="0" marR="0" indent="17145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3pPr>
      <a:lvl4pPr marL="0" marR="0" indent="25717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4pPr>
      <a:lvl5pPr marL="0" marR="0" indent="34290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5pPr>
      <a:lvl6pPr marL="0" marR="0" indent="42862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6pPr>
      <a:lvl7pPr marL="0" marR="0" indent="51435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7pPr>
      <a:lvl8pPr marL="0" marR="0" indent="60007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8pPr>
      <a:lvl9pPr marL="0" marR="0" indent="68580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9pPr>
    </p:otherStyle>
  </p:txStyles>
  <p:extLst>
    <p:ext uri="{27BBF7A9-308A-43DC-89C8-2F10F3537804}">
      <p15:sldGuideLst xmlns:p15="http://schemas.microsoft.com/office/powerpoint/2012/main">
        <p15:guide id="4" pos="332">
          <p15:clr>
            <a:srgbClr val="F26B43"/>
          </p15:clr>
        </p15:guide>
        <p15:guide id="5" pos="423">
          <p15:clr>
            <a:srgbClr val="F26B43"/>
          </p15:clr>
        </p15:guide>
        <p15:guide id="14" pos="14507">
          <p15:clr>
            <a:srgbClr val="F26B43"/>
          </p15:clr>
        </p15:guide>
        <p15:guide id="15" orient="horz" pos="7949">
          <p15:clr>
            <a:srgbClr val="F26B43"/>
          </p15:clr>
        </p15:guide>
        <p15:guide id="16" orient="horz" pos="7518">
          <p15:clr>
            <a:srgbClr val="F26B43"/>
          </p15:clr>
        </p15:guide>
        <p15:guide id="17" orient="horz" pos="1735">
          <p15:clr>
            <a:srgbClr val="F26B43"/>
          </p15:clr>
        </p15:guide>
        <p15:guide id="18" orient="horz" pos="2959">
          <p15:clr>
            <a:srgbClr val="F26B43"/>
          </p15:clr>
        </p15:guide>
        <p15:guide id="19" orient="horz" pos="2506">
          <p15:clr>
            <a:srgbClr val="F26B43"/>
          </p15:clr>
        </p15:guide>
        <p15:guide id="20" pos="4664">
          <p15:clr>
            <a:srgbClr val="F26B43"/>
          </p15:clr>
        </p15:guide>
        <p15:guide id="21" pos="9585">
          <p15:clr>
            <a:srgbClr val="F26B43"/>
          </p15:clr>
        </p15:guide>
        <p15:guide id="22" pos="5231">
          <p15:clr>
            <a:srgbClr val="F26B43"/>
          </p15:clr>
        </p15:guide>
        <p15:guide id="23" pos="10152">
          <p15:clr>
            <a:srgbClr val="F26B43"/>
          </p15:clr>
        </p15:guide>
        <p15:guide id="24" pos="7136">
          <p15:clr>
            <a:srgbClr val="F26B43"/>
          </p15:clr>
        </p15:guide>
        <p15:guide id="25" pos="76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3.png"/><Relationship Id="rId1" Type="http://schemas.openxmlformats.org/officeDocument/2006/relationships/slideLayout" Target="../slideLayouts/slideLayout9.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9.xml"/><Relationship Id="rId4" Type="http://schemas.openxmlformats.org/officeDocument/2006/relationships/image" Target="../media/image3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9.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Layout" Target="../slideLayouts/slideLayout9.xml"/><Relationship Id="rId4" Type="http://schemas.openxmlformats.org/officeDocument/2006/relationships/image" Target="../media/image150.png"/></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9.xml"/><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9.xml"/><Relationship Id="rId4" Type="http://schemas.openxmlformats.org/officeDocument/2006/relationships/image" Target="../media/image28.jpeg"/></Relationships>
</file>

<file path=ppt/slides/_rels/slide7.xml.rels><?xml version="1.0" encoding="UTF-8" standalone="yes"?>
<Relationships xmlns="http://schemas.openxmlformats.org/package/2006/relationships"><Relationship Id="rId3" Type="http://schemas.openxmlformats.org/officeDocument/2006/relationships/image" Target="../media/image280.png"/><Relationship Id="rId2" Type="http://schemas.openxmlformats.org/officeDocument/2006/relationships/image" Target="../media/image29.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6FB00-6168-4F11-9382-1FAA6CD0BF78}"/>
              </a:ext>
            </a:extLst>
          </p:cNvPr>
          <p:cNvSpPr>
            <a:spLocks noGrp="1"/>
          </p:cNvSpPr>
          <p:nvPr>
            <p:ph type="ctrTitle"/>
          </p:nvPr>
        </p:nvSpPr>
        <p:spPr>
          <a:xfrm>
            <a:off x="351692" y="1127611"/>
            <a:ext cx="8480251" cy="506680"/>
          </a:xfrm>
          <a:noFill/>
        </p:spPr>
        <p:txBody>
          <a:bodyPr>
            <a:noAutofit/>
          </a:bodyPr>
          <a:lstStyle/>
          <a:p>
            <a:r>
              <a:rPr lang="en-GB" sz="2800" b="1" dirty="0"/>
              <a:t>Airborne measurements applied to the testing and evaluation of clouds in atmospheric models</a:t>
            </a:r>
            <a:endParaRPr lang="en-GB" sz="2800" dirty="0"/>
          </a:p>
        </p:txBody>
      </p:sp>
      <p:sp>
        <p:nvSpPr>
          <p:cNvPr id="9" name="Rectangle 8">
            <a:extLst>
              <a:ext uri="{FF2B5EF4-FFF2-40B4-BE49-F238E27FC236}">
                <a16:creationId xmlns:a16="http://schemas.microsoft.com/office/drawing/2014/main" id="{EBEE4230-680D-4F1F-B91C-54B12ECB00B4}"/>
              </a:ext>
            </a:extLst>
          </p:cNvPr>
          <p:cNvSpPr/>
          <p:nvPr/>
        </p:nvSpPr>
        <p:spPr>
          <a:xfrm>
            <a:off x="1945278" y="64800"/>
            <a:ext cx="7033260" cy="369332"/>
          </a:xfrm>
          <a:prstGeom prst="rect">
            <a:avLst/>
          </a:prstGeom>
        </p:spPr>
        <p:txBody>
          <a:bodyPr wrap="square">
            <a:spAutoFit/>
          </a:bodyPr>
          <a:lstStyle/>
          <a:p>
            <a:r>
              <a:rPr lang="en-GB" b="1" dirty="0">
                <a:solidFill>
                  <a:schemeClr val="bg2"/>
                </a:solidFill>
              </a:rPr>
              <a:t>Steven Abel</a:t>
            </a:r>
            <a:endParaRPr lang="en-GB" dirty="0">
              <a:solidFill>
                <a:schemeClr val="bg2"/>
              </a:solidFill>
            </a:endParaRPr>
          </a:p>
        </p:txBody>
      </p:sp>
      <p:sp>
        <p:nvSpPr>
          <p:cNvPr id="4" name="TextBox 3">
            <a:extLst>
              <a:ext uri="{FF2B5EF4-FFF2-40B4-BE49-F238E27FC236}">
                <a16:creationId xmlns:a16="http://schemas.microsoft.com/office/drawing/2014/main" id="{878598E7-E0AC-4342-AC6E-E317E9867E7F}"/>
              </a:ext>
            </a:extLst>
          </p:cNvPr>
          <p:cNvSpPr txBox="1"/>
          <p:nvPr/>
        </p:nvSpPr>
        <p:spPr>
          <a:xfrm>
            <a:off x="1945278" y="342081"/>
            <a:ext cx="2470150" cy="276999"/>
          </a:xfrm>
          <a:prstGeom prst="rect">
            <a:avLst/>
          </a:prstGeom>
          <a:noFill/>
        </p:spPr>
        <p:txBody>
          <a:bodyPr wrap="square" rtlCol="0">
            <a:spAutoFit/>
          </a:bodyPr>
          <a:lstStyle/>
          <a:p>
            <a:r>
              <a:rPr lang="en-GB" sz="1200" dirty="0">
                <a:solidFill>
                  <a:schemeClr val="bg2"/>
                </a:solidFill>
              </a:rPr>
              <a:t>steven.abel@metoffice.co.uk</a:t>
            </a:r>
          </a:p>
        </p:txBody>
      </p:sp>
      <p:sp>
        <p:nvSpPr>
          <p:cNvPr id="6" name="TextBox 5">
            <a:extLst>
              <a:ext uri="{FF2B5EF4-FFF2-40B4-BE49-F238E27FC236}">
                <a16:creationId xmlns:a16="http://schemas.microsoft.com/office/drawing/2014/main" id="{CE0FB14E-330B-4C8E-B5C4-E7254509A6B8}"/>
              </a:ext>
            </a:extLst>
          </p:cNvPr>
          <p:cNvSpPr txBox="1"/>
          <p:nvPr/>
        </p:nvSpPr>
        <p:spPr>
          <a:xfrm>
            <a:off x="351692" y="1806223"/>
            <a:ext cx="8999580" cy="2800767"/>
          </a:xfrm>
          <a:prstGeom prst="rect">
            <a:avLst/>
          </a:prstGeom>
          <a:noFill/>
        </p:spPr>
        <p:txBody>
          <a:bodyPr wrap="none" rtlCol="0">
            <a:spAutoFit/>
          </a:bodyPr>
          <a:lstStyle/>
          <a:p>
            <a:r>
              <a:rPr lang="en-GB" sz="1600" dirty="0"/>
              <a:t>Introduction</a:t>
            </a:r>
          </a:p>
          <a:p>
            <a:r>
              <a:rPr lang="en-GB" sz="1600" dirty="0"/>
              <a:t> 	- The role of research aircraft for model evaluation and development of clouds</a:t>
            </a:r>
          </a:p>
          <a:p>
            <a:r>
              <a:rPr lang="en-GB" sz="1600" dirty="0"/>
              <a:t>	- What observations do the models need?</a:t>
            </a:r>
          </a:p>
          <a:p>
            <a:endParaRPr lang="en-GB" sz="1600" dirty="0"/>
          </a:p>
          <a:p>
            <a:r>
              <a:rPr lang="en-GB" sz="1600" dirty="0"/>
              <a:t>Example of the use of aircraft data to improve model rainfall prediction</a:t>
            </a:r>
          </a:p>
          <a:p>
            <a:r>
              <a:rPr lang="en-GB" sz="1600" dirty="0"/>
              <a:t>	Use multiple aircraft datasets to develop improvements to a model parameterization</a:t>
            </a:r>
          </a:p>
          <a:p>
            <a:r>
              <a:rPr lang="en-GB" sz="1600" dirty="0"/>
              <a:t>	Illustrate use of a case-study approach to test this new model parameterization</a:t>
            </a:r>
          </a:p>
          <a:p>
            <a:r>
              <a:rPr lang="en-GB" sz="1600" dirty="0"/>
              <a:t>	</a:t>
            </a:r>
          </a:p>
          <a:p>
            <a:r>
              <a:rPr lang="en-GB" sz="1600" dirty="0"/>
              <a:t>Summary 	</a:t>
            </a:r>
          </a:p>
          <a:p>
            <a:endParaRPr lang="en-GB" sz="1600" dirty="0"/>
          </a:p>
          <a:p>
            <a:r>
              <a:rPr lang="en-GB" sz="1600" dirty="0"/>
              <a:t>Pass over to Paul Field who will talk about aircraft sampling biases in convective clouds </a:t>
            </a:r>
            <a:r>
              <a:rPr lang="en-GB" sz="1200" dirty="0"/>
              <a:t>		 </a:t>
            </a:r>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76BD436E-2640-44F2-B6FF-1BAE0EAB1F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1120" y="2276002"/>
            <a:ext cx="3018521" cy="214877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a:extLst>
              <a:ext uri="{FF2B5EF4-FFF2-40B4-BE49-F238E27FC236}">
                <a16:creationId xmlns:a16="http://schemas.microsoft.com/office/drawing/2014/main" id="{72215BBE-E499-4E6C-B53B-D6BFBC39B5D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793"/>
          <a:stretch/>
        </p:blipFill>
        <p:spPr bwMode="auto">
          <a:xfrm>
            <a:off x="124332" y="959876"/>
            <a:ext cx="3034286" cy="1948471"/>
          </a:xfrm>
          <a:prstGeom prst="rect">
            <a:avLst/>
          </a:prstGeom>
          <a:noFill/>
          <a:extLst>
            <a:ext uri="{909E8E84-426E-40DD-AFC4-6F175D3DCCD1}">
              <a14:hiddenFill xmlns:a14="http://schemas.microsoft.com/office/drawing/2010/main">
                <a:solidFill>
                  <a:srgbClr val="FFFFFF"/>
                </a:solidFill>
              </a14:hiddenFill>
            </a:ext>
          </a:extLst>
        </p:spPr>
      </p:pic>
      <p:sp>
        <p:nvSpPr>
          <p:cNvPr id="8" name="Arrow: Right 7">
            <a:extLst>
              <a:ext uri="{FF2B5EF4-FFF2-40B4-BE49-F238E27FC236}">
                <a16:creationId xmlns:a16="http://schemas.microsoft.com/office/drawing/2014/main" id="{034E505F-C411-4CE3-B874-B06A36BD37E2}"/>
              </a:ext>
            </a:extLst>
          </p:cNvPr>
          <p:cNvSpPr/>
          <p:nvPr/>
        </p:nvSpPr>
        <p:spPr>
          <a:xfrm>
            <a:off x="3158618" y="3229895"/>
            <a:ext cx="722502" cy="1828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8">
            <a:extLst>
              <a:ext uri="{FF2B5EF4-FFF2-40B4-BE49-F238E27FC236}">
                <a16:creationId xmlns:a16="http://schemas.microsoft.com/office/drawing/2014/main" id="{839180A5-89F3-4F89-9E6A-941C574B86D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1157"/>
          <a:stretch/>
        </p:blipFill>
        <p:spPr bwMode="auto">
          <a:xfrm>
            <a:off x="142960" y="2537885"/>
            <a:ext cx="2983484" cy="188689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454D0698-8251-49F7-BD13-F0AE682A0BE2}"/>
              </a:ext>
            </a:extLst>
          </p:cNvPr>
          <p:cNvSpPr txBox="1"/>
          <p:nvPr/>
        </p:nvSpPr>
        <p:spPr>
          <a:xfrm>
            <a:off x="3345090" y="1357330"/>
            <a:ext cx="5280588" cy="646331"/>
          </a:xfrm>
          <a:prstGeom prst="rect">
            <a:avLst/>
          </a:prstGeom>
          <a:noFill/>
        </p:spPr>
        <p:txBody>
          <a:bodyPr wrap="square" rtlCol="0">
            <a:spAutoFit/>
          </a:bodyPr>
          <a:lstStyle/>
          <a:p>
            <a:r>
              <a:rPr lang="en-GB" dirty="0"/>
              <a:t>New raindrop PSD reduces surface rainfall bias in stratocumulus regions</a:t>
            </a:r>
          </a:p>
        </p:txBody>
      </p:sp>
      <p:sp>
        <p:nvSpPr>
          <p:cNvPr id="12" name="TextBox 11">
            <a:extLst>
              <a:ext uri="{FF2B5EF4-FFF2-40B4-BE49-F238E27FC236}">
                <a16:creationId xmlns:a16="http://schemas.microsoft.com/office/drawing/2014/main" id="{4A5B3A6F-6834-4C01-8E39-37B8F1A24149}"/>
              </a:ext>
            </a:extLst>
          </p:cNvPr>
          <p:cNvSpPr txBox="1"/>
          <p:nvPr/>
        </p:nvSpPr>
        <p:spPr>
          <a:xfrm>
            <a:off x="2108957" y="106605"/>
            <a:ext cx="5280588" cy="461665"/>
          </a:xfrm>
          <a:prstGeom prst="rect">
            <a:avLst/>
          </a:prstGeom>
          <a:noFill/>
        </p:spPr>
        <p:txBody>
          <a:bodyPr wrap="square" rtlCol="0">
            <a:spAutoFit/>
          </a:bodyPr>
          <a:lstStyle/>
          <a:p>
            <a:r>
              <a:rPr lang="en-GB" sz="2400" dirty="0"/>
              <a:t>Impact in the model</a:t>
            </a:r>
          </a:p>
        </p:txBody>
      </p:sp>
    </p:spTree>
    <p:extLst>
      <p:ext uri="{BB962C8B-B14F-4D97-AF65-F5344CB8AC3E}">
        <p14:creationId xmlns:p14="http://schemas.microsoft.com/office/powerpoint/2010/main" val="28340798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3691C3D-DF24-4398-BD06-6339ADCF3A61}"/>
              </a:ext>
            </a:extLst>
          </p:cNvPr>
          <p:cNvPicPr>
            <a:picLocks noChangeAspect="1"/>
          </p:cNvPicPr>
          <p:nvPr/>
        </p:nvPicPr>
        <p:blipFill>
          <a:blip r:embed="rId2"/>
          <a:stretch>
            <a:fillRect/>
          </a:stretch>
        </p:blipFill>
        <p:spPr>
          <a:xfrm>
            <a:off x="5758303" y="3316756"/>
            <a:ext cx="3221203" cy="1720139"/>
          </a:xfrm>
          <a:prstGeom prst="rect">
            <a:avLst/>
          </a:prstGeom>
        </p:spPr>
      </p:pic>
      <p:pic>
        <p:nvPicPr>
          <p:cNvPr id="5" name="Picture 4">
            <a:extLst>
              <a:ext uri="{FF2B5EF4-FFF2-40B4-BE49-F238E27FC236}">
                <a16:creationId xmlns:a16="http://schemas.microsoft.com/office/drawing/2014/main" id="{E6F68FD0-537E-4603-AF0D-492CBA5AD8B7}"/>
              </a:ext>
            </a:extLst>
          </p:cNvPr>
          <p:cNvPicPr>
            <a:picLocks noChangeAspect="1"/>
          </p:cNvPicPr>
          <p:nvPr/>
        </p:nvPicPr>
        <p:blipFill>
          <a:blip r:embed="rId3"/>
          <a:stretch>
            <a:fillRect/>
          </a:stretch>
        </p:blipFill>
        <p:spPr>
          <a:xfrm>
            <a:off x="164494" y="633152"/>
            <a:ext cx="5940213" cy="2843179"/>
          </a:xfrm>
          <a:prstGeom prst="rect">
            <a:avLst/>
          </a:prstGeom>
        </p:spPr>
      </p:pic>
      <p:sp>
        <p:nvSpPr>
          <p:cNvPr id="6" name="TextBox 5">
            <a:extLst>
              <a:ext uri="{FF2B5EF4-FFF2-40B4-BE49-F238E27FC236}">
                <a16:creationId xmlns:a16="http://schemas.microsoft.com/office/drawing/2014/main" id="{5729DE1E-8C85-4E6A-807A-41E236A81695}"/>
              </a:ext>
            </a:extLst>
          </p:cNvPr>
          <p:cNvSpPr txBox="1"/>
          <p:nvPr/>
        </p:nvSpPr>
        <p:spPr>
          <a:xfrm>
            <a:off x="2108956" y="106605"/>
            <a:ext cx="6156929" cy="400110"/>
          </a:xfrm>
          <a:prstGeom prst="rect">
            <a:avLst/>
          </a:prstGeom>
          <a:noFill/>
        </p:spPr>
        <p:txBody>
          <a:bodyPr wrap="square" rtlCol="0">
            <a:spAutoFit/>
          </a:bodyPr>
          <a:lstStyle/>
          <a:p>
            <a:r>
              <a:rPr lang="en-GB" sz="2000" dirty="0"/>
              <a:t>Case-study of stratocumulus in the SE Pacific</a:t>
            </a:r>
          </a:p>
        </p:txBody>
      </p:sp>
      <p:sp>
        <p:nvSpPr>
          <p:cNvPr id="7" name="TextBox 6">
            <a:extLst>
              <a:ext uri="{FF2B5EF4-FFF2-40B4-BE49-F238E27FC236}">
                <a16:creationId xmlns:a16="http://schemas.microsoft.com/office/drawing/2014/main" id="{0BA82F08-4DB0-4B19-A8B2-4F4C914F7BFC}"/>
              </a:ext>
            </a:extLst>
          </p:cNvPr>
          <p:cNvSpPr txBox="1"/>
          <p:nvPr/>
        </p:nvSpPr>
        <p:spPr>
          <a:xfrm>
            <a:off x="474133" y="2994781"/>
            <a:ext cx="638316" cy="246221"/>
          </a:xfrm>
          <a:prstGeom prst="rect">
            <a:avLst/>
          </a:prstGeom>
          <a:solidFill>
            <a:schemeClr val="bg2"/>
          </a:solidFill>
          <a:ln>
            <a:solidFill>
              <a:schemeClr val="accent2"/>
            </a:solidFill>
          </a:ln>
        </p:spPr>
        <p:txBody>
          <a:bodyPr wrap="none" rtlCol="0">
            <a:spAutoFit/>
          </a:bodyPr>
          <a:lstStyle/>
          <a:p>
            <a:r>
              <a:rPr lang="en-GB" sz="1000" dirty="0"/>
              <a:t>Satellite</a:t>
            </a:r>
          </a:p>
        </p:txBody>
      </p:sp>
      <p:sp>
        <p:nvSpPr>
          <p:cNvPr id="8" name="TextBox 7">
            <a:extLst>
              <a:ext uri="{FF2B5EF4-FFF2-40B4-BE49-F238E27FC236}">
                <a16:creationId xmlns:a16="http://schemas.microsoft.com/office/drawing/2014/main" id="{28BD8712-DE94-496A-977C-7E1E0FA6BDD6}"/>
              </a:ext>
            </a:extLst>
          </p:cNvPr>
          <p:cNvSpPr txBox="1"/>
          <p:nvPr/>
        </p:nvSpPr>
        <p:spPr>
          <a:xfrm>
            <a:off x="3484879" y="2963072"/>
            <a:ext cx="809837" cy="246221"/>
          </a:xfrm>
          <a:prstGeom prst="rect">
            <a:avLst/>
          </a:prstGeom>
          <a:solidFill>
            <a:schemeClr val="bg2"/>
          </a:solidFill>
          <a:ln>
            <a:solidFill>
              <a:schemeClr val="accent2"/>
            </a:solidFill>
          </a:ln>
        </p:spPr>
        <p:txBody>
          <a:bodyPr wrap="none" rtlCol="0">
            <a:spAutoFit/>
          </a:bodyPr>
          <a:lstStyle/>
          <a:p>
            <a:r>
              <a:rPr lang="en-GB" sz="1000" dirty="0"/>
              <a:t>1km model</a:t>
            </a:r>
          </a:p>
        </p:txBody>
      </p:sp>
      <p:sp>
        <p:nvSpPr>
          <p:cNvPr id="9" name="TextBox 8">
            <a:extLst>
              <a:ext uri="{FF2B5EF4-FFF2-40B4-BE49-F238E27FC236}">
                <a16:creationId xmlns:a16="http://schemas.microsoft.com/office/drawing/2014/main" id="{0503BD2D-D202-4A87-AC01-4A130D589B80}"/>
              </a:ext>
            </a:extLst>
          </p:cNvPr>
          <p:cNvSpPr txBox="1"/>
          <p:nvPr/>
        </p:nvSpPr>
        <p:spPr>
          <a:xfrm>
            <a:off x="4510792" y="2840892"/>
            <a:ext cx="1085554" cy="400110"/>
          </a:xfrm>
          <a:prstGeom prst="rect">
            <a:avLst/>
          </a:prstGeom>
          <a:solidFill>
            <a:schemeClr val="bg2"/>
          </a:solidFill>
          <a:ln>
            <a:solidFill>
              <a:schemeClr val="accent2"/>
            </a:solidFill>
          </a:ln>
        </p:spPr>
        <p:txBody>
          <a:bodyPr wrap="none" rtlCol="0">
            <a:spAutoFit/>
          </a:bodyPr>
          <a:lstStyle/>
          <a:p>
            <a:r>
              <a:rPr lang="en-GB" sz="1000" dirty="0">
                <a:solidFill>
                  <a:srgbClr val="FF0000"/>
                </a:solidFill>
              </a:rPr>
              <a:t>X  </a:t>
            </a:r>
            <a:r>
              <a:rPr lang="en-GB" sz="1000" dirty="0"/>
              <a:t>Ship (radar)</a:t>
            </a:r>
          </a:p>
          <a:p>
            <a:r>
              <a:rPr lang="en-GB" sz="1000" dirty="0">
                <a:solidFill>
                  <a:srgbClr val="00B050"/>
                </a:solidFill>
              </a:rPr>
              <a:t>---</a:t>
            </a:r>
            <a:r>
              <a:rPr lang="en-GB" sz="1000" dirty="0"/>
              <a:t> Aircraft track</a:t>
            </a:r>
          </a:p>
        </p:txBody>
      </p:sp>
      <p:sp>
        <p:nvSpPr>
          <p:cNvPr id="12" name="TextBox 11">
            <a:extLst>
              <a:ext uri="{FF2B5EF4-FFF2-40B4-BE49-F238E27FC236}">
                <a16:creationId xmlns:a16="http://schemas.microsoft.com/office/drawing/2014/main" id="{6E11F940-115A-4D15-A355-7906CE89B006}"/>
              </a:ext>
            </a:extLst>
          </p:cNvPr>
          <p:cNvSpPr txBox="1"/>
          <p:nvPr/>
        </p:nvSpPr>
        <p:spPr>
          <a:xfrm>
            <a:off x="6636376" y="3128763"/>
            <a:ext cx="1963999" cy="246221"/>
          </a:xfrm>
          <a:prstGeom prst="rect">
            <a:avLst/>
          </a:prstGeom>
          <a:solidFill>
            <a:schemeClr val="bg2"/>
          </a:solidFill>
          <a:ln>
            <a:solidFill>
              <a:schemeClr val="accent2"/>
            </a:solidFill>
          </a:ln>
        </p:spPr>
        <p:txBody>
          <a:bodyPr wrap="none" rtlCol="0">
            <a:spAutoFit/>
          </a:bodyPr>
          <a:lstStyle/>
          <a:p>
            <a:r>
              <a:rPr lang="en-GB" sz="1000" dirty="0"/>
              <a:t>Vertically pointing radar on ship</a:t>
            </a:r>
          </a:p>
        </p:txBody>
      </p:sp>
      <p:sp>
        <p:nvSpPr>
          <p:cNvPr id="13" name="TextBox 12">
            <a:extLst>
              <a:ext uri="{FF2B5EF4-FFF2-40B4-BE49-F238E27FC236}">
                <a16:creationId xmlns:a16="http://schemas.microsoft.com/office/drawing/2014/main" id="{46013A56-C328-44AD-A019-FDDD86B87ECB}"/>
              </a:ext>
            </a:extLst>
          </p:cNvPr>
          <p:cNvSpPr txBox="1"/>
          <p:nvPr/>
        </p:nvSpPr>
        <p:spPr>
          <a:xfrm>
            <a:off x="6348510" y="1308244"/>
            <a:ext cx="2686633" cy="1323439"/>
          </a:xfrm>
          <a:prstGeom prst="rect">
            <a:avLst/>
          </a:prstGeom>
          <a:noFill/>
        </p:spPr>
        <p:txBody>
          <a:bodyPr wrap="square" rtlCol="0">
            <a:spAutoFit/>
          </a:bodyPr>
          <a:lstStyle/>
          <a:p>
            <a:r>
              <a:rPr lang="en-GB" sz="1600" dirty="0"/>
              <a:t>Drizzling stratocumulus</a:t>
            </a:r>
          </a:p>
          <a:p>
            <a:endParaRPr lang="en-GB" sz="1600" dirty="0"/>
          </a:p>
          <a:p>
            <a:r>
              <a:rPr lang="en-GB" sz="1600" dirty="0"/>
              <a:t>Aircraft runs in the cloud and sub-cloud layer co-ordinated with the ship</a:t>
            </a:r>
          </a:p>
        </p:txBody>
      </p:sp>
    </p:spTree>
    <p:extLst>
      <p:ext uri="{BB962C8B-B14F-4D97-AF65-F5344CB8AC3E}">
        <p14:creationId xmlns:p14="http://schemas.microsoft.com/office/powerpoint/2010/main" val="2469573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533AC50-76E6-4E66-96A8-5E76D3FDD71A}"/>
              </a:ext>
            </a:extLst>
          </p:cNvPr>
          <p:cNvSpPr txBox="1"/>
          <p:nvPr/>
        </p:nvSpPr>
        <p:spPr>
          <a:xfrm>
            <a:off x="2108956" y="106605"/>
            <a:ext cx="6156929" cy="830997"/>
          </a:xfrm>
          <a:prstGeom prst="rect">
            <a:avLst/>
          </a:prstGeom>
          <a:noFill/>
        </p:spPr>
        <p:txBody>
          <a:bodyPr wrap="square" rtlCol="0">
            <a:spAutoFit/>
          </a:bodyPr>
          <a:lstStyle/>
          <a:p>
            <a:r>
              <a:rPr lang="en-GB" sz="2400" dirty="0"/>
              <a:t>Impact in the model: case-study of drizzling stratocumulus</a:t>
            </a:r>
          </a:p>
        </p:txBody>
      </p:sp>
      <p:pic>
        <p:nvPicPr>
          <p:cNvPr id="11" name="Picture 7">
            <a:extLst>
              <a:ext uri="{FF2B5EF4-FFF2-40B4-BE49-F238E27FC236}">
                <a16:creationId xmlns:a16="http://schemas.microsoft.com/office/drawing/2014/main" id="{71440882-4782-4CA3-8515-5F695A8D7E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2160" y="1344387"/>
            <a:ext cx="2695575" cy="202406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a:extLst>
              <a:ext uri="{FF2B5EF4-FFF2-40B4-BE49-F238E27FC236}">
                <a16:creationId xmlns:a16="http://schemas.microsoft.com/office/drawing/2014/main" id="{236E46B2-84E2-4C50-A37D-9CC7A50C83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2497" y="1344387"/>
            <a:ext cx="2695575" cy="202406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9">
            <a:extLst>
              <a:ext uri="{FF2B5EF4-FFF2-40B4-BE49-F238E27FC236}">
                <a16:creationId xmlns:a16="http://schemas.microsoft.com/office/drawing/2014/main" id="{AFAA8680-A5C9-4878-928B-06EDE0A348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74885" y="1344387"/>
            <a:ext cx="2695575" cy="2024063"/>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FFA0742E-22B7-4A27-BCBD-42A0955F294A}"/>
              </a:ext>
            </a:extLst>
          </p:cNvPr>
          <p:cNvSpPr txBox="1"/>
          <p:nvPr/>
        </p:nvSpPr>
        <p:spPr>
          <a:xfrm>
            <a:off x="1336951" y="1052287"/>
            <a:ext cx="7019870" cy="369332"/>
          </a:xfrm>
          <a:prstGeom prst="rect">
            <a:avLst/>
          </a:prstGeom>
          <a:solidFill>
            <a:schemeClr val="bg2"/>
          </a:solidFill>
        </p:spPr>
        <p:txBody>
          <a:bodyPr wrap="none" rtlCol="0">
            <a:spAutoFit/>
          </a:bodyPr>
          <a:lstStyle/>
          <a:p>
            <a:r>
              <a:rPr lang="en-GB" dirty="0"/>
              <a:t>Observations              Marshall-Palmer PSD       New raindrop PSD</a:t>
            </a:r>
          </a:p>
        </p:txBody>
      </p:sp>
      <p:sp>
        <p:nvSpPr>
          <p:cNvPr id="16" name="TextBox 15">
            <a:extLst>
              <a:ext uri="{FF2B5EF4-FFF2-40B4-BE49-F238E27FC236}">
                <a16:creationId xmlns:a16="http://schemas.microsoft.com/office/drawing/2014/main" id="{2C133216-6F29-4881-8BE5-B73AD0418939}"/>
              </a:ext>
            </a:extLst>
          </p:cNvPr>
          <p:cNvSpPr txBox="1"/>
          <p:nvPr/>
        </p:nvSpPr>
        <p:spPr>
          <a:xfrm>
            <a:off x="106105" y="3522050"/>
            <a:ext cx="3370066" cy="1015663"/>
          </a:xfrm>
          <a:prstGeom prst="rect">
            <a:avLst/>
          </a:prstGeom>
          <a:noFill/>
        </p:spPr>
        <p:txBody>
          <a:bodyPr wrap="square" rtlCol="0">
            <a:spAutoFit/>
          </a:bodyPr>
          <a:lstStyle/>
          <a:p>
            <a:r>
              <a:rPr lang="en-GB" sz="1200" dirty="0">
                <a:solidFill>
                  <a:schemeClr val="accent2"/>
                </a:solidFill>
              </a:rPr>
              <a:t>Shipborne radar measurements show drizzle evaporates as it falls below cloud base</a:t>
            </a:r>
          </a:p>
          <a:p>
            <a:endParaRPr lang="en-GB" sz="1200" dirty="0">
              <a:solidFill>
                <a:schemeClr val="accent2"/>
              </a:solidFill>
            </a:endParaRPr>
          </a:p>
          <a:p>
            <a:r>
              <a:rPr lang="en-GB" sz="1200" dirty="0">
                <a:solidFill>
                  <a:schemeClr val="accent2"/>
                </a:solidFill>
              </a:rPr>
              <a:t>Aircraft measurements from an overflight of the ship are overlaid</a:t>
            </a:r>
          </a:p>
        </p:txBody>
      </p:sp>
      <p:cxnSp>
        <p:nvCxnSpPr>
          <p:cNvPr id="17" name="Straight Arrow Connector 16">
            <a:extLst>
              <a:ext uri="{FF2B5EF4-FFF2-40B4-BE49-F238E27FC236}">
                <a16:creationId xmlns:a16="http://schemas.microsoft.com/office/drawing/2014/main" id="{EF3E43D5-ACA5-43FB-91E5-A0C7EC78B119}"/>
              </a:ext>
            </a:extLst>
          </p:cNvPr>
          <p:cNvCxnSpPr>
            <a:cxnSpLocks/>
          </p:cNvCxnSpPr>
          <p:nvPr/>
        </p:nvCxnSpPr>
        <p:spPr>
          <a:xfrm flipV="1">
            <a:off x="1194769" y="2286000"/>
            <a:ext cx="142182" cy="1236050"/>
          </a:xfrm>
          <a:prstGeom prst="straightConnector1">
            <a:avLst/>
          </a:prstGeom>
          <a:ln w="2222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81F3670B-3332-4130-B5E4-40F212DBD6D5}"/>
              </a:ext>
            </a:extLst>
          </p:cNvPr>
          <p:cNvSpPr>
            <a:spLocks/>
          </p:cNvSpPr>
          <p:nvPr/>
        </p:nvSpPr>
        <p:spPr>
          <a:xfrm>
            <a:off x="2331126" y="2739430"/>
            <a:ext cx="49272" cy="5411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a:extLst>
              <a:ext uri="{FF2B5EF4-FFF2-40B4-BE49-F238E27FC236}">
                <a16:creationId xmlns:a16="http://schemas.microsoft.com/office/drawing/2014/main" id="{6A84F6EA-6CC9-4E65-B6CB-8A1EB21096C2}"/>
              </a:ext>
            </a:extLst>
          </p:cNvPr>
          <p:cNvSpPr txBox="1"/>
          <p:nvPr/>
        </p:nvSpPr>
        <p:spPr>
          <a:xfrm>
            <a:off x="2340705" y="2610380"/>
            <a:ext cx="671979" cy="276999"/>
          </a:xfrm>
          <a:prstGeom prst="rect">
            <a:avLst/>
          </a:prstGeom>
          <a:noFill/>
        </p:spPr>
        <p:txBody>
          <a:bodyPr wrap="none" rtlCol="0">
            <a:spAutoFit/>
          </a:bodyPr>
          <a:lstStyle/>
          <a:p>
            <a:r>
              <a:rPr lang="en-GB" sz="1200" dirty="0">
                <a:solidFill>
                  <a:srgbClr val="00B050"/>
                </a:solidFill>
              </a:rPr>
              <a:t>Aircraft</a:t>
            </a:r>
          </a:p>
        </p:txBody>
      </p:sp>
      <p:sp>
        <p:nvSpPr>
          <p:cNvPr id="27" name="TextBox 26">
            <a:extLst>
              <a:ext uri="{FF2B5EF4-FFF2-40B4-BE49-F238E27FC236}">
                <a16:creationId xmlns:a16="http://schemas.microsoft.com/office/drawing/2014/main" id="{DB0C39DF-5772-46D2-9E98-DE841B41658A}"/>
              </a:ext>
            </a:extLst>
          </p:cNvPr>
          <p:cNvSpPr txBox="1"/>
          <p:nvPr/>
        </p:nvSpPr>
        <p:spPr>
          <a:xfrm>
            <a:off x="3525534" y="3506437"/>
            <a:ext cx="5280588" cy="1169551"/>
          </a:xfrm>
          <a:prstGeom prst="rect">
            <a:avLst/>
          </a:prstGeom>
          <a:noFill/>
        </p:spPr>
        <p:txBody>
          <a:bodyPr wrap="square" rtlCol="0">
            <a:spAutoFit/>
          </a:bodyPr>
          <a:lstStyle/>
          <a:p>
            <a:r>
              <a:rPr lang="en-GB" sz="1400" dirty="0"/>
              <a:t>New raindrop PSD removes large rain drops (high </a:t>
            </a:r>
            <a:r>
              <a:rPr lang="en-GB" sz="1400" dirty="0" err="1"/>
              <a:t>dBZ</a:t>
            </a:r>
            <a:r>
              <a:rPr lang="en-GB" sz="1400" dirty="0"/>
              <a:t>) and allows precipitation to evaporate below cloud base. </a:t>
            </a:r>
          </a:p>
          <a:p>
            <a:endParaRPr lang="en-GB" sz="1400" dirty="0"/>
          </a:p>
          <a:p>
            <a:r>
              <a:rPr lang="en-GB" sz="1400" dirty="0"/>
              <a:t>Used in operational NWP and climate models at the Met Office since 2013</a:t>
            </a:r>
          </a:p>
        </p:txBody>
      </p:sp>
      <p:cxnSp>
        <p:nvCxnSpPr>
          <p:cNvPr id="29" name="Straight Connector 28">
            <a:extLst>
              <a:ext uri="{FF2B5EF4-FFF2-40B4-BE49-F238E27FC236}">
                <a16:creationId xmlns:a16="http://schemas.microsoft.com/office/drawing/2014/main" id="{5F6CE7BD-8509-4AC6-9D21-71810045294A}"/>
              </a:ext>
            </a:extLst>
          </p:cNvPr>
          <p:cNvCxnSpPr/>
          <p:nvPr/>
        </p:nvCxnSpPr>
        <p:spPr>
          <a:xfrm>
            <a:off x="907143" y="2002971"/>
            <a:ext cx="224971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9E4CB771-0CBB-4F1F-B203-F4483D3550F8}"/>
              </a:ext>
            </a:extLst>
          </p:cNvPr>
          <p:cNvSpPr txBox="1"/>
          <p:nvPr/>
        </p:nvSpPr>
        <p:spPr>
          <a:xfrm>
            <a:off x="2108956" y="1772518"/>
            <a:ext cx="958917" cy="276999"/>
          </a:xfrm>
          <a:prstGeom prst="rect">
            <a:avLst/>
          </a:prstGeom>
          <a:noFill/>
        </p:spPr>
        <p:txBody>
          <a:bodyPr wrap="none" rtlCol="0">
            <a:spAutoFit/>
          </a:bodyPr>
          <a:lstStyle/>
          <a:p>
            <a:r>
              <a:rPr lang="en-GB" sz="1200" dirty="0">
                <a:solidFill>
                  <a:schemeClr val="accent3"/>
                </a:solidFill>
              </a:rPr>
              <a:t>Cloud base</a:t>
            </a:r>
          </a:p>
        </p:txBody>
      </p:sp>
    </p:spTree>
    <p:extLst>
      <p:ext uri="{BB962C8B-B14F-4D97-AF65-F5344CB8AC3E}">
        <p14:creationId xmlns:p14="http://schemas.microsoft.com/office/powerpoint/2010/main" val="25791513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6E3C09B-6609-472A-B92F-C39CDF038F8B}"/>
              </a:ext>
            </a:extLst>
          </p:cNvPr>
          <p:cNvSpPr>
            <a:spLocks noGrp="1"/>
          </p:cNvSpPr>
          <p:nvPr>
            <p:ph idx="1"/>
          </p:nvPr>
        </p:nvSpPr>
        <p:spPr>
          <a:xfrm>
            <a:off x="204587" y="1009710"/>
            <a:ext cx="8640000" cy="3787943"/>
          </a:xfrm>
        </p:spPr>
        <p:txBody>
          <a:bodyPr>
            <a:normAutofit/>
          </a:bodyPr>
          <a:lstStyle/>
          <a:p>
            <a:r>
              <a:rPr lang="en-GB" sz="1600" dirty="0"/>
              <a:t>Airborne measurements are a key and unique tool for providing in-situ cloud microphysical data to evaluate and develop atmospheric models.</a:t>
            </a:r>
          </a:p>
          <a:p>
            <a:r>
              <a:rPr lang="en-GB" sz="1600" dirty="0"/>
              <a:t>Case-study approach from field campaigns in certain cloud regimes/locations can be really useful for improving our understanding of key cloud processes and for detailed model sensitivity studies.</a:t>
            </a:r>
          </a:p>
          <a:p>
            <a:r>
              <a:rPr lang="en-GB" sz="1600" dirty="0"/>
              <a:t>Utilising datasets from all relevant cloud regimes/multiple field campaigns has benefits for parameterization development. Important to have good archiving and easily available campaign datasets that are well documented to do this. </a:t>
            </a:r>
          </a:p>
          <a:p>
            <a:pPr marL="0" indent="0">
              <a:buNone/>
            </a:pPr>
            <a:r>
              <a:rPr lang="en-GB" sz="1600" dirty="0"/>
              <a:t>	EUFAR data archive https://www.eufar.net/data-archives/</a:t>
            </a:r>
          </a:p>
          <a:p>
            <a:r>
              <a:rPr lang="en-GB" sz="1600" dirty="0"/>
              <a:t>Aircraft measurements can provide cloud measurements on small spatial scales, which will become increasingly important for challenging the next generation of forecast models with grid resolutions of approaching 100m. </a:t>
            </a:r>
          </a:p>
          <a:p>
            <a:r>
              <a:rPr lang="en-GB" sz="1600" dirty="0"/>
              <a:t>Flight strategies and how do fairly compare aircraft data to model simulations? </a:t>
            </a:r>
          </a:p>
          <a:p>
            <a:endParaRPr lang="en-GB" sz="1600" dirty="0"/>
          </a:p>
        </p:txBody>
      </p:sp>
      <p:sp>
        <p:nvSpPr>
          <p:cNvPr id="3" name="Title 2">
            <a:extLst>
              <a:ext uri="{FF2B5EF4-FFF2-40B4-BE49-F238E27FC236}">
                <a16:creationId xmlns:a16="http://schemas.microsoft.com/office/drawing/2014/main" id="{D6EF37AA-5956-41C2-9E3E-E27DACC6865A}"/>
              </a:ext>
            </a:extLst>
          </p:cNvPr>
          <p:cNvSpPr>
            <a:spLocks noGrp="1"/>
          </p:cNvSpPr>
          <p:nvPr>
            <p:ph type="title"/>
          </p:nvPr>
        </p:nvSpPr>
        <p:spPr>
          <a:xfrm>
            <a:off x="1884857" y="75626"/>
            <a:ext cx="8640000" cy="576000"/>
          </a:xfrm>
        </p:spPr>
        <p:txBody>
          <a:bodyPr/>
          <a:lstStyle/>
          <a:p>
            <a:r>
              <a:rPr lang="en-GB" dirty="0"/>
              <a:t>Summary and thoughts</a:t>
            </a:r>
          </a:p>
        </p:txBody>
      </p:sp>
    </p:spTree>
    <p:extLst>
      <p:ext uri="{BB962C8B-B14F-4D97-AF65-F5344CB8AC3E}">
        <p14:creationId xmlns:p14="http://schemas.microsoft.com/office/powerpoint/2010/main" val="746038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5CA9A5C-0567-4886-A290-8B0D3BC1E299}"/>
              </a:ext>
            </a:extLst>
          </p:cNvPr>
          <p:cNvSpPr>
            <a:spLocks noGrp="1"/>
          </p:cNvSpPr>
          <p:nvPr>
            <p:ph type="title"/>
          </p:nvPr>
        </p:nvSpPr>
        <p:spPr>
          <a:xfrm>
            <a:off x="1831681" y="-52743"/>
            <a:ext cx="8640000" cy="576000"/>
          </a:xfrm>
        </p:spPr>
        <p:txBody>
          <a:bodyPr>
            <a:normAutofit/>
          </a:bodyPr>
          <a:lstStyle/>
          <a:p>
            <a:r>
              <a:rPr lang="en-GB" sz="2000" dirty="0"/>
              <a:t>Observations of clouds for model evaluation and development</a:t>
            </a:r>
          </a:p>
        </p:txBody>
      </p:sp>
      <p:pic>
        <p:nvPicPr>
          <p:cNvPr id="5" name="Picture 4" descr="A picture containing green, indoor, farm machine&#10;&#10;Description automatically generated">
            <a:extLst>
              <a:ext uri="{FF2B5EF4-FFF2-40B4-BE49-F238E27FC236}">
                <a16:creationId xmlns:a16="http://schemas.microsoft.com/office/drawing/2014/main" id="{9C2D45A4-550D-4C3B-B40A-47450B68E4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2500" y="2773835"/>
            <a:ext cx="1198586" cy="1795239"/>
          </a:xfrm>
          <a:prstGeom prst="rect">
            <a:avLst/>
          </a:prstGeom>
        </p:spPr>
      </p:pic>
      <p:sp>
        <p:nvSpPr>
          <p:cNvPr id="6" name="TextBox 5">
            <a:extLst>
              <a:ext uri="{FF2B5EF4-FFF2-40B4-BE49-F238E27FC236}">
                <a16:creationId xmlns:a16="http://schemas.microsoft.com/office/drawing/2014/main" id="{94292A0B-B760-49E4-8DA6-4F1EA11CB7A4}"/>
              </a:ext>
            </a:extLst>
          </p:cNvPr>
          <p:cNvSpPr txBox="1"/>
          <p:nvPr/>
        </p:nvSpPr>
        <p:spPr>
          <a:xfrm>
            <a:off x="130629" y="631504"/>
            <a:ext cx="2126343" cy="1200329"/>
          </a:xfrm>
          <a:prstGeom prst="rect">
            <a:avLst/>
          </a:prstGeom>
          <a:noFill/>
        </p:spPr>
        <p:txBody>
          <a:bodyPr wrap="square" rtlCol="0">
            <a:spAutoFit/>
          </a:bodyPr>
          <a:lstStyle/>
          <a:p>
            <a:r>
              <a:rPr lang="en-GB" sz="1200" u="sng" dirty="0"/>
              <a:t>Laboratory studies</a:t>
            </a:r>
          </a:p>
          <a:p>
            <a:endParaRPr lang="en-GB" sz="1200" dirty="0"/>
          </a:p>
          <a:p>
            <a:pPr marL="171450" indent="-171450">
              <a:buFont typeface="Arial" panose="020B0604020202020204" pitchFamily="34" charset="0"/>
              <a:buChar char="•"/>
            </a:pPr>
            <a:r>
              <a:rPr lang="en-GB" sz="1200" dirty="0"/>
              <a:t>Controlled environmental conditions</a:t>
            </a:r>
          </a:p>
          <a:p>
            <a:pPr marL="171450" indent="-171450">
              <a:buFont typeface="Arial" panose="020B0604020202020204" pitchFamily="34" charset="0"/>
              <a:buChar char="•"/>
            </a:pPr>
            <a:r>
              <a:rPr lang="en-GB" sz="1200" dirty="0"/>
              <a:t>Repeatable experiments</a:t>
            </a:r>
          </a:p>
          <a:p>
            <a:r>
              <a:rPr lang="en-GB" sz="1200" dirty="0"/>
              <a:t> </a:t>
            </a:r>
          </a:p>
        </p:txBody>
      </p:sp>
      <p:sp>
        <p:nvSpPr>
          <p:cNvPr id="7" name="TextBox 6">
            <a:extLst>
              <a:ext uri="{FF2B5EF4-FFF2-40B4-BE49-F238E27FC236}">
                <a16:creationId xmlns:a16="http://schemas.microsoft.com/office/drawing/2014/main" id="{8CB8F98A-4755-459A-A58C-FE547224E635}"/>
              </a:ext>
            </a:extLst>
          </p:cNvPr>
          <p:cNvSpPr txBox="1"/>
          <p:nvPr/>
        </p:nvSpPr>
        <p:spPr>
          <a:xfrm>
            <a:off x="341086" y="4528835"/>
            <a:ext cx="1354858" cy="246221"/>
          </a:xfrm>
          <a:prstGeom prst="rect">
            <a:avLst/>
          </a:prstGeom>
          <a:noFill/>
        </p:spPr>
        <p:txBody>
          <a:bodyPr wrap="none" rtlCol="0">
            <a:spAutoFit/>
          </a:bodyPr>
          <a:lstStyle/>
          <a:p>
            <a:r>
              <a:rPr lang="en-GB" sz="1000" dirty="0"/>
              <a:t>AIDA cloud chamber</a:t>
            </a:r>
          </a:p>
        </p:txBody>
      </p:sp>
      <p:sp>
        <p:nvSpPr>
          <p:cNvPr id="8" name="TextBox 7">
            <a:extLst>
              <a:ext uri="{FF2B5EF4-FFF2-40B4-BE49-F238E27FC236}">
                <a16:creationId xmlns:a16="http://schemas.microsoft.com/office/drawing/2014/main" id="{90FEE5EE-98F6-4EF1-AA55-4E555BFFA3E6}"/>
              </a:ext>
            </a:extLst>
          </p:cNvPr>
          <p:cNvSpPr txBox="1"/>
          <p:nvPr/>
        </p:nvSpPr>
        <p:spPr>
          <a:xfrm>
            <a:off x="2335912" y="631504"/>
            <a:ext cx="2126343" cy="1938992"/>
          </a:xfrm>
          <a:prstGeom prst="rect">
            <a:avLst/>
          </a:prstGeom>
          <a:noFill/>
        </p:spPr>
        <p:txBody>
          <a:bodyPr wrap="square" rtlCol="0">
            <a:spAutoFit/>
          </a:bodyPr>
          <a:lstStyle/>
          <a:p>
            <a:r>
              <a:rPr lang="en-GB" sz="1200" u="sng" dirty="0"/>
              <a:t>Ground sites</a:t>
            </a:r>
          </a:p>
          <a:p>
            <a:endParaRPr lang="en-GB" sz="1200" dirty="0"/>
          </a:p>
          <a:p>
            <a:pPr marL="171450" indent="-171450">
              <a:buFont typeface="Arial" panose="020B0604020202020204" pitchFamily="34" charset="0"/>
              <a:buChar char="•"/>
            </a:pPr>
            <a:r>
              <a:rPr lang="en-GB" sz="1200" dirty="0"/>
              <a:t>Good temporal coverage but often at fixed locations </a:t>
            </a:r>
          </a:p>
          <a:p>
            <a:pPr marL="171450" indent="-171450">
              <a:buFont typeface="Arial" panose="020B0604020202020204" pitchFamily="34" charset="0"/>
              <a:buChar char="•"/>
            </a:pPr>
            <a:r>
              <a:rPr lang="en-GB" sz="1200" dirty="0"/>
              <a:t>Observations at surface  or remote sensing</a:t>
            </a:r>
          </a:p>
          <a:p>
            <a:pPr marL="171450" indent="-171450">
              <a:buFont typeface="Arial" panose="020B0604020202020204" pitchFamily="34" charset="0"/>
              <a:buChar char="•"/>
            </a:pPr>
            <a:r>
              <a:rPr lang="en-GB" sz="1200" dirty="0"/>
              <a:t>Dependant on local cloud conditions</a:t>
            </a:r>
          </a:p>
          <a:p>
            <a:endParaRPr lang="en-GB" sz="1200" dirty="0"/>
          </a:p>
          <a:p>
            <a:r>
              <a:rPr lang="en-GB" sz="1200" dirty="0"/>
              <a:t> </a:t>
            </a:r>
          </a:p>
        </p:txBody>
      </p:sp>
      <p:pic>
        <p:nvPicPr>
          <p:cNvPr id="10" name="Picture 9">
            <a:extLst>
              <a:ext uri="{FF2B5EF4-FFF2-40B4-BE49-F238E27FC236}">
                <a16:creationId xmlns:a16="http://schemas.microsoft.com/office/drawing/2014/main" id="{52B7DBB1-6F81-4CC7-94E9-90898D481F0D}"/>
              </a:ext>
            </a:extLst>
          </p:cNvPr>
          <p:cNvPicPr>
            <a:picLocks noChangeAspect="1"/>
          </p:cNvPicPr>
          <p:nvPr/>
        </p:nvPicPr>
        <p:blipFill>
          <a:blip r:embed="rId3"/>
          <a:stretch>
            <a:fillRect/>
          </a:stretch>
        </p:blipFill>
        <p:spPr>
          <a:xfrm>
            <a:off x="829314" y="1615283"/>
            <a:ext cx="903142" cy="1130734"/>
          </a:xfrm>
          <a:prstGeom prst="rect">
            <a:avLst/>
          </a:prstGeom>
        </p:spPr>
      </p:pic>
      <p:sp>
        <p:nvSpPr>
          <p:cNvPr id="11" name="TextBox 10">
            <a:extLst>
              <a:ext uri="{FF2B5EF4-FFF2-40B4-BE49-F238E27FC236}">
                <a16:creationId xmlns:a16="http://schemas.microsoft.com/office/drawing/2014/main" id="{2D3E7FF4-999C-4AFD-AAC4-A7A6971661C9}"/>
              </a:ext>
            </a:extLst>
          </p:cNvPr>
          <p:cNvSpPr txBox="1"/>
          <p:nvPr/>
        </p:nvSpPr>
        <p:spPr>
          <a:xfrm>
            <a:off x="225858" y="1853835"/>
            <a:ext cx="603456" cy="553998"/>
          </a:xfrm>
          <a:prstGeom prst="rect">
            <a:avLst/>
          </a:prstGeom>
          <a:noFill/>
        </p:spPr>
        <p:txBody>
          <a:bodyPr wrap="square" rtlCol="0">
            <a:spAutoFit/>
          </a:bodyPr>
          <a:lstStyle/>
          <a:p>
            <a:r>
              <a:rPr lang="en-GB" sz="1000" dirty="0" err="1"/>
              <a:t>Keinert</a:t>
            </a:r>
            <a:r>
              <a:rPr lang="en-GB" sz="1000" dirty="0"/>
              <a:t> et al. (2020)</a:t>
            </a:r>
          </a:p>
        </p:txBody>
      </p:sp>
      <p:pic>
        <p:nvPicPr>
          <p:cNvPr id="13" name="Picture 12" descr="A picture containing sky, grass, outdoor&#10;&#10;Description automatically generated">
            <a:extLst>
              <a:ext uri="{FF2B5EF4-FFF2-40B4-BE49-F238E27FC236}">
                <a16:creationId xmlns:a16="http://schemas.microsoft.com/office/drawing/2014/main" id="{40FE34D0-25DB-4A78-B031-B339520EA48F}"/>
              </a:ext>
            </a:extLst>
          </p:cNvPr>
          <p:cNvPicPr>
            <a:picLocks noChangeAspect="1"/>
          </p:cNvPicPr>
          <p:nvPr/>
        </p:nvPicPr>
        <p:blipFill rotWithShape="1">
          <a:blip r:embed="rId4">
            <a:extLst>
              <a:ext uri="{28A0092B-C50C-407E-A947-70E740481C1C}">
                <a14:useLocalDpi xmlns:a14="http://schemas.microsoft.com/office/drawing/2010/main" val="0"/>
              </a:ext>
            </a:extLst>
          </a:blip>
          <a:srcRect l="17499" r="25597"/>
          <a:stretch/>
        </p:blipFill>
        <p:spPr>
          <a:xfrm>
            <a:off x="2449885" y="3289676"/>
            <a:ext cx="1127901" cy="1222320"/>
          </a:xfrm>
          <a:prstGeom prst="rect">
            <a:avLst/>
          </a:prstGeom>
        </p:spPr>
      </p:pic>
      <p:sp>
        <p:nvSpPr>
          <p:cNvPr id="14" name="TextBox 13">
            <a:extLst>
              <a:ext uri="{FF2B5EF4-FFF2-40B4-BE49-F238E27FC236}">
                <a16:creationId xmlns:a16="http://schemas.microsoft.com/office/drawing/2014/main" id="{5AAE735C-EC15-4F84-948D-7D977183EDC3}"/>
              </a:ext>
            </a:extLst>
          </p:cNvPr>
          <p:cNvSpPr txBox="1"/>
          <p:nvPr/>
        </p:nvSpPr>
        <p:spPr>
          <a:xfrm>
            <a:off x="2348850" y="4504958"/>
            <a:ext cx="1085554" cy="246221"/>
          </a:xfrm>
          <a:prstGeom prst="rect">
            <a:avLst/>
          </a:prstGeom>
          <a:noFill/>
        </p:spPr>
        <p:txBody>
          <a:bodyPr wrap="none" rtlCol="0">
            <a:spAutoFit/>
          </a:bodyPr>
          <a:lstStyle/>
          <a:p>
            <a:r>
              <a:rPr lang="en-GB" sz="1000" dirty="0"/>
              <a:t>Chilbolton radar</a:t>
            </a:r>
          </a:p>
        </p:txBody>
      </p:sp>
      <p:pic>
        <p:nvPicPr>
          <p:cNvPr id="16" name="Picture 15">
            <a:extLst>
              <a:ext uri="{FF2B5EF4-FFF2-40B4-BE49-F238E27FC236}">
                <a16:creationId xmlns:a16="http://schemas.microsoft.com/office/drawing/2014/main" id="{0E4FF09E-7C07-4A56-9B5D-29F66730602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49885" y="2229437"/>
            <a:ext cx="997660" cy="821056"/>
          </a:xfrm>
          <a:prstGeom prst="rect">
            <a:avLst/>
          </a:prstGeom>
        </p:spPr>
      </p:pic>
      <p:sp>
        <p:nvSpPr>
          <p:cNvPr id="17" name="TextBox 16">
            <a:extLst>
              <a:ext uri="{FF2B5EF4-FFF2-40B4-BE49-F238E27FC236}">
                <a16:creationId xmlns:a16="http://schemas.microsoft.com/office/drawing/2014/main" id="{32BC6EA3-AE24-4A3C-AF23-5140176DF6FA}"/>
              </a:ext>
            </a:extLst>
          </p:cNvPr>
          <p:cNvSpPr txBox="1"/>
          <p:nvPr/>
        </p:nvSpPr>
        <p:spPr>
          <a:xfrm>
            <a:off x="2353166" y="3046974"/>
            <a:ext cx="881973" cy="246221"/>
          </a:xfrm>
          <a:prstGeom prst="rect">
            <a:avLst/>
          </a:prstGeom>
          <a:noFill/>
        </p:spPr>
        <p:txBody>
          <a:bodyPr wrap="none" rtlCol="0">
            <a:spAutoFit/>
          </a:bodyPr>
          <a:lstStyle/>
          <a:p>
            <a:r>
              <a:rPr lang="en-GB" sz="1000" dirty="0" err="1"/>
              <a:t>Disdrometer</a:t>
            </a:r>
            <a:endParaRPr lang="en-GB" sz="1000" dirty="0"/>
          </a:p>
        </p:txBody>
      </p:sp>
      <p:sp>
        <p:nvSpPr>
          <p:cNvPr id="18" name="TextBox 17">
            <a:extLst>
              <a:ext uri="{FF2B5EF4-FFF2-40B4-BE49-F238E27FC236}">
                <a16:creationId xmlns:a16="http://schemas.microsoft.com/office/drawing/2014/main" id="{4B024FD4-6823-4F07-81F9-C314BE995C19}"/>
              </a:ext>
            </a:extLst>
          </p:cNvPr>
          <p:cNvSpPr txBox="1"/>
          <p:nvPr/>
        </p:nvSpPr>
        <p:spPr>
          <a:xfrm>
            <a:off x="4501713" y="610990"/>
            <a:ext cx="2126343" cy="2677656"/>
          </a:xfrm>
          <a:prstGeom prst="rect">
            <a:avLst/>
          </a:prstGeom>
          <a:noFill/>
        </p:spPr>
        <p:txBody>
          <a:bodyPr wrap="square" rtlCol="0">
            <a:spAutoFit/>
          </a:bodyPr>
          <a:lstStyle/>
          <a:p>
            <a:r>
              <a:rPr lang="en-GB" sz="1200" u="sng" dirty="0"/>
              <a:t>Satellites</a:t>
            </a:r>
          </a:p>
          <a:p>
            <a:endParaRPr lang="en-GB" sz="1200" dirty="0"/>
          </a:p>
          <a:p>
            <a:pPr marL="171450" indent="-171450">
              <a:buFont typeface="Arial" panose="020B0604020202020204" pitchFamily="34" charset="0"/>
              <a:buChar char="•"/>
            </a:pPr>
            <a:r>
              <a:rPr lang="en-GB" sz="1200" dirty="0"/>
              <a:t>Long term measurements</a:t>
            </a:r>
          </a:p>
          <a:p>
            <a:pPr marL="171450" indent="-171450">
              <a:buFont typeface="Arial" panose="020B0604020202020204" pitchFamily="34" charset="0"/>
              <a:buChar char="•"/>
            </a:pPr>
            <a:r>
              <a:rPr lang="en-GB" sz="1200" dirty="0"/>
              <a:t>Global coverage</a:t>
            </a:r>
          </a:p>
          <a:p>
            <a:pPr marL="171450" indent="-171450">
              <a:buFont typeface="Arial" panose="020B0604020202020204" pitchFamily="34" charset="0"/>
              <a:buChar char="•"/>
            </a:pPr>
            <a:r>
              <a:rPr lang="en-GB" sz="1200" dirty="0"/>
              <a:t>Passive and active sensors (cloud top property retrievals, profiling radar)</a:t>
            </a:r>
          </a:p>
          <a:p>
            <a:pPr marL="171450" indent="-171450">
              <a:buFont typeface="Arial" panose="020B0604020202020204" pitchFamily="34" charset="0"/>
              <a:buChar char="•"/>
            </a:pPr>
            <a:r>
              <a:rPr lang="en-GB" sz="1200" i="1" dirty="0"/>
              <a:t>O</a:t>
            </a:r>
            <a:r>
              <a:rPr lang="en-GB" sz="1200" dirty="0"/>
              <a:t>(km) resolution</a:t>
            </a:r>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endParaRPr lang="en-GB" sz="1200" dirty="0"/>
          </a:p>
          <a:p>
            <a:endParaRPr lang="en-GB" sz="1200" dirty="0"/>
          </a:p>
          <a:p>
            <a:r>
              <a:rPr lang="en-GB" sz="1200" dirty="0"/>
              <a:t> </a:t>
            </a:r>
          </a:p>
        </p:txBody>
      </p:sp>
      <p:sp>
        <p:nvSpPr>
          <p:cNvPr id="21" name="TextBox 20">
            <a:extLst>
              <a:ext uri="{FF2B5EF4-FFF2-40B4-BE49-F238E27FC236}">
                <a16:creationId xmlns:a16="http://schemas.microsoft.com/office/drawing/2014/main" id="{C1382B19-9EF5-4DA7-A9AF-5165C66A02E0}"/>
              </a:ext>
            </a:extLst>
          </p:cNvPr>
          <p:cNvSpPr txBox="1"/>
          <p:nvPr/>
        </p:nvSpPr>
        <p:spPr>
          <a:xfrm>
            <a:off x="6707994" y="631504"/>
            <a:ext cx="2356054" cy="2677656"/>
          </a:xfrm>
          <a:prstGeom prst="rect">
            <a:avLst/>
          </a:prstGeom>
          <a:noFill/>
        </p:spPr>
        <p:txBody>
          <a:bodyPr wrap="square" rtlCol="0">
            <a:spAutoFit/>
          </a:bodyPr>
          <a:lstStyle/>
          <a:p>
            <a:r>
              <a:rPr lang="en-GB" sz="1200" u="sng" dirty="0"/>
              <a:t>Aircraft</a:t>
            </a:r>
          </a:p>
          <a:p>
            <a:endParaRPr lang="en-GB" sz="1200" dirty="0"/>
          </a:p>
          <a:p>
            <a:pPr marL="171450" indent="-171450">
              <a:buFont typeface="Arial" panose="020B0604020202020204" pitchFamily="34" charset="0"/>
              <a:buChar char="•"/>
            </a:pPr>
            <a:r>
              <a:rPr lang="en-GB" sz="1200" dirty="0"/>
              <a:t>In-situ data of bulk cloud properties and microphysics</a:t>
            </a:r>
          </a:p>
          <a:p>
            <a:pPr marL="171450" indent="-171450">
              <a:buFont typeface="Arial" panose="020B0604020202020204" pitchFamily="34" charset="0"/>
              <a:buChar char="•"/>
            </a:pPr>
            <a:r>
              <a:rPr lang="en-GB" sz="1200" dirty="0"/>
              <a:t>In-situ measurements of thermodynamic environment in which clouds form</a:t>
            </a:r>
          </a:p>
          <a:p>
            <a:pPr marL="171450" indent="-171450">
              <a:buFont typeface="Arial" panose="020B0604020202020204" pitchFamily="34" charset="0"/>
              <a:buChar char="•"/>
            </a:pPr>
            <a:r>
              <a:rPr lang="en-GB" sz="1200" dirty="0"/>
              <a:t>Target cloud regimes of interest (within aircraft limits) </a:t>
            </a:r>
          </a:p>
          <a:p>
            <a:pPr marL="171450" indent="-171450">
              <a:buFont typeface="Arial" panose="020B0604020202020204" pitchFamily="34" charset="0"/>
              <a:buChar char="•"/>
            </a:pPr>
            <a:r>
              <a:rPr lang="en-GB" sz="1200" dirty="0"/>
              <a:t>High frequency data to examine small spatial scales</a:t>
            </a:r>
          </a:p>
          <a:p>
            <a:pPr marL="171450" indent="-171450">
              <a:buFont typeface="Arial" panose="020B0604020202020204" pitchFamily="34" charset="0"/>
              <a:buChar char="•"/>
            </a:pPr>
            <a:r>
              <a:rPr lang="en-GB" sz="1200" dirty="0"/>
              <a:t>Poor temporal coverage </a:t>
            </a:r>
          </a:p>
          <a:p>
            <a:endParaRPr lang="en-GB" sz="1200" dirty="0"/>
          </a:p>
          <a:p>
            <a:r>
              <a:rPr lang="en-GB" sz="1200" dirty="0"/>
              <a:t> </a:t>
            </a:r>
          </a:p>
        </p:txBody>
      </p:sp>
      <p:pic>
        <p:nvPicPr>
          <p:cNvPr id="23" name="Picture 22">
            <a:extLst>
              <a:ext uri="{FF2B5EF4-FFF2-40B4-BE49-F238E27FC236}">
                <a16:creationId xmlns:a16="http://schemas.microsoft.com/office/drawing/2014/main" id="{4A4330C3-50D9-4F1C-97DF-24DD22B2B9D4}"/>
              </a:ext>
            </a:extLst>
          </p:cNvPr>
          <p:cNvPicPr>
            <a:picLocks noChangeAspect="1"/>
          </p:cNvPicPr>
          <p:nvPr/>
        </p:nvPicPr>
        <p:blipFill>
          <a:blip r:embed="rId6"/>
          <a:stretch>
            <a:fillRect/>
          </a:stretch>
        </p:blipFill>
        <p:spPr>
          <a:xfrm>
            <a:off x="4428969" y="2407833"/>
            <a:ext cx="1863106" cy="1141152"/>
          </a:xfrm>
          <a:prstGeom prst="rect">
            <a:avLst/>
          </a:prstGeom>
        </p:spPr>
      </p:pic>
      <p:sp>
        <p:nvSpPr>
          <p:cNvPr id="26" name="TextBox 25">
            <a:extLst>
              <a:ext uri="{FF2B5EF4-FFF2-40B4-BE49-F238E27FC236}">
                <a16:creationId xmlns:a16="http://schemas.microsoft.com/office/drawing/2014/main" id="{540B6154-D86B-46C5-8D0C-C015EA1803B8}"/>
              </a:ext>
            </a:extLst>
          </p:cNvPr>
          <p:cNvSpPr txBox="1"/>
          <p:nvPr/>
        </p:nvSpPr>
        <p:spPr>
          <a:xfrm>
            <a:off x="4343596" y="3517213"/>
            <a:ext cx="1563248" cy="246221"/>
          </a:xfrm>
          <a:prstGeom prst="rect">
            <a:avLst/>
          </a:prstGeom>
          <a:noFill/>
        </p:spPr>
        <p:txBody>
          <a:bodyPr wrap="none" rtlCol="0">
            <a:spAutoFit/>
          </a:bodyPr>
          <a:lstStyle/>
          <a:p>
            <a:r>
              <a:rPr lang="en-GB" sz="1000" dirty="0"/>
              <a:t>VIIRS, NASA Worldview</a:t>
            </a:r>
          </a:p>
        </p:txBody>
      </p:sp>
      <p:pic>
        <p:nvPicPr>
          <p:cNvPr id="27" name="Picture 12">
            <a:extLst>
              <a:ext uri="{FF2B5EF4-FFF2-40B4-BE49-F238E27FC236}">
                <a16:creationId xmlns:a16="http://schemas.microsoft.com/office/drawing/2014/main" id="{DD7B974F-837F-41EE-B27F-02DB6643EA6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54623" y="3451377"/>
            <a:ext cx="1206145" cy="805640"/>
          </a:xfrm>
          <a:prstGeom prst="rect">
            <a:avLst/>
          </a:prstGeom>
          <a:noFill/>
          <a:ln w="15875">
            <a:noFill/>
            <a:miter lim="800000"/>
            <a:headEnd/>
            <a:tailEnd/>
          </a:ln>
          <a:extLst>
            <a:ext uri="{909E8E84-426E-40DD-AFC4-6F175D3DCCD1}">
              <a14:hiddenFill xmlns:a14="http://schemas.microsoft.com/office/drawing/2010/main">
                <a:solidFill>
                  <a:srgbClr val="FFFFFF"/>
                </a:solidFill>
              </a14:hiddenFill>
            </a:ext>
          </a:extLst>
        </p:spPr>
      </p:pic>
      <p:sp>
        <p:nvSpPr>
          <p:cNvPr id="28" name="TextBox 27">
            <a:extLst>
              <a:ext uri="{FF2B5EF4-FFF2-40B4-BE49-F238E27FC236}">
                <a16:creationId xmlns:a16="http://schemas.microsoft.com/office/drawing/2014/main" id="{36480A68-200B-4A6A-A00D-8A9AD1967866}"/>
              </a:ext>
            </a:extLst>
          </p:cNvPr>
          <p:cNvSpPr txBox="1"/>
          <p:nvPr/>
        </p:nvSpPr>
        <p:spPr>
          <a:xfrm>
            <a:off x="6772649" y="4192900"/>
            <a:ext cx="966931" cy="246221"/>
          </a:xfrm>
          <a:prstGeom prst="rect">
            <a:avLst/>
          </a:prstGeom>
          <a:noFill/>
        </p:spPr>
        <p:txBody>
          <a:bodyPr wrap="none" rtlCol="0">
            <a:spAutoFit/>
          </a:bodyPr>
          <a:lstStyle/>
          <a:p>
            <a:r>
              <a:rPr lang="en-GB" sz="1000" dirty="0"/>
              <a:t>FAAM aircraft</a:t>
            </a:r>
          </a:p>
        </p:txBody>
      </p:sp>
      <p:pic>
        <p:nvPicPr>
          <p:cNvPr id="30" name="Picture 29">
            <a:extLst>
              <a:ext uri="{FF2B5EF4-FFF2-40B4-BE49-F238E27FC236}">
                <a16:creationId xmlns:a16="http://schemas.microsoft.com/office/drawing/2014/main" id="{F23FFFAF-DE85-4D53-9D04-28EF3C56DE08}"/>
              </a:ext>
            </a:extLst>
          </p:cNvPr>
          <p:cNvPicPr>
            <a:picLocks noChangeAspect="1"/>
          </p:cNvPicPr>
          <p:nvPr/>
        </p:nvPicPr>
        <p:blipFill>
          <a:blip r:embed="rId8"/>
          <a:stretch>
            <a:fillRect/>
          </a:stretch>
        </p:blipFill>
        <p:spPr>
          <a:xfrm>
            <a:off x="8121708" y="2985006"/>
            <a:ext cx="942352" cy="889633"/>
          </a:xfrm>
          <a:prstGeom prst="rect">
            <a:avLst/>
          </a:prstGeom>
        </p:spPr>
      </p:pic>
      <p:sp>
        <p:nvSpPr>
          <p:cNvPr id="31" name="TextBox 30">
            <a:extLst>
              <a:ext uri="{FF2B5EF4-FFF2-40B4-BE49-F238E27FC236}">
                <a16:creationId xmlns:a16="http://schemas.microsoft.com/office/drawing/2014/main" id="{35049413-18E4-45BE-8F8B-E10B1EBDBE6F}"/>
              </a:ext>
            </a:extLst>
          </p:cNvPr>
          <p:cNvSpPr txBox="1"/>
          <p:nvPr/>
        </p:nvSpPr>
        <p:spPr>
          <a:xfrm>
            <a:off x="8048363" y="3836470"/>
            <a:ext cx="1087157" cy="246221"/>
          </a:xfrm>
          <a:prstGeom prst="rect">
            <a:avLst/>
          </a:prstGeom>
          <a:noFill/>
        </p:spPr>
        <p:txBody>
          <a:bodyPr wrap="none" rtlCol="0">
            <a:spAutoFit/>
          </a:bodyPr>
          <a:lstStyle/>
          <a:p>
            <a:r>
              <a:rPr lang="en-GB" sz="1000" dirty="0"/>
              <a:t>3V-CPI imagery</a:t>
            </a:r>
          </a:p>
        </p:txBody>
      </p:sp>
    </p:spTree>
    <p:extLst>
      <p:ext uri="{BB962C8B-B14F-4D97-AF65-F5344CB8AC3E}">
        <p14:creationId xmlns:p14="http://schemas.microsoft.com/office/powerpoint/2010/main" val="27470973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59023A2-8B29-4BD3-95A1-341CF6915E48}"/>
              </a:ext>
            </a:extLst>
          </p:cNvPr>
          <p:cNvSpPr>
            <a:spLocks noGrp="1"/>
          </p:cNvSpPr>
          <p:nvPr>
            <p:ph type="title"/>
          </p:nvPr>
        </p:nvSpPr>
        <p:spPr>
          <a:xfrm>
            <a:off x="1977323" y="-32390"/>
            <a:ext cx="8640000" cy="576000"/>
          </a:xfrm>
        </p:spPr>
        <p:txBody>
          <a:bodyPr>
            <a:normAutofit/>
          </a:bodyPr>
          <a:lstStyle/>
          <a:p>
            <a:r>
              <a:rPr lang="en-GB" sz="2000" dirty="0"/>
              <a:t>Microphysics: What do models need from in-situ aircraft data?</a:t>
            </a:r>
          </a:p>
        </p:txBody>
      </p:sp>
      <p:grpSp>
        <p:nvGrpSpPr>
          <p:cNvPr id="57" name="Group 56">
            <a:extLst>
              <a:ext uri="{FF2B5EF4-FFF2-40B4-BE49-F238E27FC236}">
                <a16:creationId xmlns:a16="http://schemas.microsoft.com/office/drawing/2014/main" id="{28F36DB9-51E9-4940-ACC7-26D498BB0196}"/>
              </a:ext>
            </a:extLst>
          </p:cNvPr>
          <p:cNvGrpSpPr/>
          <p:nvPr/>
        </p:nvGrpSpPr>
        <p:grpSpPr>
          <a:xfrm>
            <a:off x="290966" y="893840"/>
            <a:ext cx="4150340" cy="1792178"/>
            <a:chOff x="189366" y="1476231"/>
            <a:chExt cx="4150340" cy="1792178"/>
          </a:xfrm>
        </p:grpSpPr>
        <p:grpSp>
          <p:nvGrpSpPr>
            <p:cNvPr id="52" name="Group 51">
              <a:extLst>
                <a:ext uri="{FF2B5EF4-FFF2-40B4-BE49-F238E27FC236}">
                  <a16:creationId xmlns:a16="http://schemas.microsoft.com/office/drawing/2014/main" id="{5026283B-F553-42BB-81DB-4EB030CDB795}"/>
                </a:ext>
              </a:extLst>
            </p:cNvPr>
            <p:cNvGrpSpPr/>
            <p:nvPr/>
          </p:nvGrpSpPr>
          <p:grpSpPr>
            <a:xfrm>
              <a:off x="252000" y="1476231"/>
              <a:ext cx="4087706" cy="1658949"/>
              <a:chOff x="535094" y="1381888"/>
              <a:chExt cx="4087706" cy="1658949"/>
            </a:xfrm>
          </p:grpSpPr>
          <p:sp>
            <p:nvSpPr>
              <p:cNvPr id="4" name="Cube 3">
                <a:extLst>
                  <a:ext uri="{FF2B5EF4-FFF2-40B4-BE49-F238E27FC236}">
                    <a16:creationId xmlns:a16="http://schemas.microsoft.com/office/drawing/2014/main" id="{77CEC8E5-8E9C-4B29-AF78-279AE7749DA4}"/>
                  </a:ext>
                </a:extLst>
              </p:cNvPr>
              <p:cNvSpPr/>
              <p:nvPr/>
            </p:nvSpPr>
            <p:spPr>
              <a:xfrm>
                <a:off x="535094" y="1648895"/>
                <a:ext cx="4087706" cy="1141720"/>
              </a:xfrm>
              <a:prstGeom prst="cube">
                <a:avLst>
                  <a:gd name="adj" fmla="val 28829"/>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9" name="Group 38">
                <a:extLst>
                  <a:ext uri="{FF2B5EF4-FFF2-40B4-BE49-F238E27FC236}">
                    <a16:creationId xmlns:a16="http://schemas.microsoft.com/office/drawing/2014/main" id="{354BDAB0-7977-4E63-A432-D87F1F32E231}"/>
                  </a:ext>
                </a:extLst>
              </p:cNvPr>
              <p:cNvGrpSpPr/>
              <p:nvPr/>
            </p:nvGrpSpPr>
            <p:grpSpPr>
              <a:xfrm>
                <a:off x="643480" y="2021492"/>
                <a:ext cx="645507" cy="717409"/>
                <a:chOff x="642630" y="1997670"/>
                <a:chExt cx="645507" cy="717409"/>
              </a:xfrm>
            </p:grpSpPr>
            <p:pic>
              <p:nvPicPr>
                <p:cNvPr id="9" name="Picture 8">
                  <a:extLst>
                    <a:ext uri="{FF2B5EF4-FFF2-40B4-BE49-F238E27FC236}">
                      <a16:creationId xmlns:a16="http://schemas.microsoft.com/office/drawing/2014/main" id="{91D46618-1049-4157-BAC5-CFE564687291}"/>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877" b="91975" l="10000" r="90000">
                              <a14:foregroundMark x1="51333" y1="25926" x2="51333" y2="25926"/>
                              <a14:foregroundMark x1="56000" y1="26543" x2="56000" y2="26543"/>
                              <a14:foregroundMark x1="51333" y1="20370" x2="51333" y2="20370"/>
                              <a14:foregroundMark x1="51333" y1="14198" x2="51333" y2="14198"/>
                              <a14:foregroundMark x1="51333" y1="11728" x2="51333" y2="11728"/>
                              <a14:foregroundMark x1="87333" y1="32099" x2="87333" y2="32099"/>
                              <a14:foregroundMark x1="44667" y1="22840" x2="44667" y2="22840"/>
                              <a14:foregroundMark x1="88000" y1="71605" x2="88000" y2="71605"/>
                              <a14:foregroundMark x1="75333" y1="72222" x2="75333" y2="72222"/>
                              <a14:foregroundMark x1="52000" y1="91975" x2="52000" y2="91975"/>
                              <a14:foregroundMark x1="15333" y1="74691" x2="15333" y2="74691"/>
                              <a14:foregroundMark x1="14667" y1="72222" x2="14667" y2="72222"/>
                              <a14:foregroundMark x1="14000" y1="70370" x2="14000" y2="70370"/>
                              <a14:foregroundMark x1="20667" y1="62963" x2="20667" y2="62963"/>
                              <a14:foregroundMark x1="19333" y1="59877" x2="19333" y2="59877"/>
                              <a14:foregroundMark x1="14667" y1="34568" x2="14667" y2="34568"/>
                              <a14:foregroundMark x1="13333" y1="31481" x2="13333" y2="31481"/>
                            </a14:backgroundRemoval>
                          </a14:imgEffect>
                        </a14:imgLayer>
                      </a14:imgProps>
                    </a:ext>
                  </a:extLst>
                </a:blip>
                <a:stretch>
                  <a:fillRect/>
                </a:stretch>
              </p:blipFill>
              <p:spPr>
                <a:xfrm>
                  <a:off x="642630" y="2188570"/>
                  <a:ext cx="258203" cy="278859"/>
                </a:xfrm>
                <a:prstGeom prst="rect">
                  <a:avLst/>
                </a:prstGeom>
              </p:spPr>
            </p:pic>
            <p:pic>
              <p:nvPicPr>
                <p:cNvPr id="10" name="Picture 9">
                  <a:extLst>
                    <a:ext uri="{FF2B5EF4-FFF2-40B4-BE49-F238E27FC236}">
                      <a16:creationId xmlns:a16="http://schemas.microsoft.com/office/drawing/2014/main" id="{051E930E-7089-4FD7-9C2A-4F4148B3520A}"/>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877" b="91975" l="10000" r="90000">
                              <a14:foregroundMark x1="51333" y1="25926" x2="51333" y2="25926"/>
                              <a14:foregroundMark x1="56000" y1="26543" x2="56000" y2="26543"/>
                              <a14:foregroundMark x1="51333" y1="20370" x2="51333" y2="20370"/>
                              <a14:foregroundMark x1="51333" y1="14198" x2="51333" y2="14198"/>
                              <a14:foregroundMark x1="51333" y1="11728" x2="51333" y2="11728"/>
                              <a14:foregroundMark x1="87333" y1="32099" x2="87333" y2="32099"/>
                              <a14:foregroundMark x1="44667" y1="22840" x2="44667" y2="22840"/>
                              <a14:foregroundMark x1="88000" y1="71605" x2="88000" y2="71605"/>
                              <a14:foregroundMark x1="75333" y1="72222" x2="75333" y2="72222"/>
                              <a14:foregroundMark x1="52000" y1="91975" x2="52000" y2="91975"/>
                              <a14:foregroundMark x1="15333" y1="74691" x2="15333" y2="74691"/>
                              <a14:foregroundMark x1="14667" y1="72222" x2="14667" y2="72222"/>
                              <a14:foregroundMark x1="14000" y1="70370" x2="14000" y2="70370"/>
                              <a14:foregroundMark x1="20667" y1="62963" x2="20667" y2="62963"/>
                              <a14:foregroundMark x1="19333" y1="59877" x2="19333" y2="59877"/>
                              <a14:foregroundMark x1="14667" y1="34568" x2="14667" y2="34568"/>
                              <a14:foregroundMark x1="13333" y1="31481" x2="13333" y2="31481"/>
                            </a14:backgroundRemoval>
                          </a14:imgEffect>
                        </a14:imgLayer>
                      </a14:imgProps>
                    </a:ext>
                  </a:extLst>
                </a:blip>
                <a:stretch>
                  <a:fillRect/>
                </a:stretch>
              </p:blipFill>
              <p:spPr>
                <a:xfrm>
                  <a:off x="900833" y="2436220"/>
                  <a:ext cx="258203" cy="278859"/>
                </a:xfrm>
                <a:prstGeom prst="rect">
                  <a:avLst/>
                </a:prstGeom>
              </p:spPr>
            </p:pic>
            <p:pic>
              <p:nvPicPr>
                <p:cNvPr id="11" name="Picture 10">
                  <a:extLst>
                    <a:ext uri="{FF2B5EF4-FFF2-40B4-BE49-F238E27FC236}">
                      <a16:creationId xmlns:a16="http://schemas.microsoft.com/office/drawing/2014/main" id="{EE158CF3-2238-4242-AD52-3E6FF5FF3D7B}"/>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877" b="91975" l="10000" r="90000">
                              <a14:foregroundMark x1="51333" y1="25926" x2="51333" y2="25926"/>
                              <a14:foregroundMark x1="56000" y1="26543" x2="56000" y2="26543"/>
                              <a14:foregroundMark x1="51333" y1="20370" x2="51333" y2="20370"/>
                              <a14:foregroundMark x1="51333" y1="14198" x2="51333" y2="14198"/>
                              <a14:foregroundMark x1="51333" y1="11728" x2="51333" y2="11728"/>
                              <a14:foregroundMark x1="87333" y1="32099" x2="87333" y2="32099"/>
                              <a14:foregroundMark x1="44667" y1="22840" x2="44667" y2="22840"/>
                              <a14:foregroundMark x1="88000" y1="71605" x2="88000" y2="71605"/>
                              <a14:foregroundMark x1="75333" y1="72222" x2="75333" y2="72222"/>
                              <a14:foregroundMark x1="52000" y1="91975" x2="52000" y2="91975"/>
                              <a14:foregroundMark x1="15333" y1="74691" x2="15333" y2="74691"/>
                              <a14:foregroundMark x1="14667" y1="72222" x2="14667" y2="72222"/>
                              <a14:foregroundMark x1="14000" y1="70370" x2="14000" y2="70370"/>
                              <a14:foregroundMark x1="20667" y1="62963" x2="20667" y2="62963"/>
                              <a14:foregroundMark x1="19333" y1="59877" x2="19333" y2="59877"/>
                              <a14:foregroundMark x1="14667" y1="34568" x2="14667" y2="34568"/>
                              <a14:foregroundMark x1="13333" y1="31481" x2="13333" y2="31481"/>
                            </a14:backgroundRemoval>
                          </a14:imgEffect>
                        </a14:imgLayer>
                      </a14:imgProps>
                    </a:ext>
                  </a:extLst>
                </a:blip>
                <a:stretch>
                  <a:fillRect/>
                </a:stretch>
              </p:blipFill>
              <p:spPr>
                <a:xfrm>
                  <a:off x="1029934" y="2089475"/>
                  <a:ext cx="258203" cy="278859"/>
                </a:xfrm>
                <a:prstGeom prst="rect">
                  <a:avLst/>
                </a:prstGeom>
              </p:spPr>
            </p:pic>
            <p:pic>
              <p:nvPicPr>
                <p:cNvPr id="13" name="Picture 12">
                  <a:extLst>
                    <a:ext uri="{FF2B5EF4-FFF2-40B4-BE49-F238E27FC236}">
                      <a16:creationId xmlns:a16="http://schemas.microsoft.com/office/drawing/2014/main" id="{66D84811-B9A2-4734-A456-5CDE3A7DE6CD}"/>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877" b="91975" l="10000" r="90000">
                              <a14:foregroundMark x1="51333" y1="25926" x2="51333" y2="25926"/>
                              <a14:foregroundMark x1="56000" y1="26543" x2="56000" y2="26543"/>
                              <a14:foregroundMark x1="51333" y1="20370" x2="51333" y2="20370"/>
                              <a14:foregroundMark x1="51333" y1="14198" x2="51333" y2="14198"/>
                              <a14:foregroundMark x1="51333" y1="11728" x2="51333" y2="11728"/>
                              <a14:foregroundMark x1="87333" y1="32099" x2="87333" y2="32099"/>
                              <a14:foregroundMark x1="44667" y1="22840" x2="44667" y2="22840"/>
                              <a14:foregroundMark x1="88000" y1="71605" x2="88000" y2="71605"/>
                              <a14:foregroundMark x1="75333" y1="72222" x2="75333" y2="72222"/>
                              <a14:foregroundMark x1="52000" y1="91975" x2="52000" y2="91975"/>
                              <a14:foregroundMark x1="15333" y1="74691" x2="15333" y2="74691"/>
                              <a14:foregroundMark x1="14667" y1="72222" x2="14667" y2="72222"/>
                              <a14:foregroundMark x1="14000" y1="70370" x2="14000" y2="70370"/>
                              <a14:foregroundMark x1="20667" y1="62963" x2="20667" y2="62963"/>
                              <a14:foregroundMark x1="19333" y1="59877" x2="19333" y2="59877"/>
                              <a14:foregroundMark x1="14667" y1="34568" x2="14667" y2="34568"/>
                              <a14:foregroundMark x1="13333" y1="31481" x2="13333" y2="31481"/>
                            </a14:backgroundRemoval>
                          </a14:imgEffect>
                        </a14:imgLayer>
                      </a14:imgProps>
                    </a:ext>
                  </a:extLst>
                </a:blip>
                <a:stretch>
                  <a:fillRect/>
                </a:stretch>
              </p:blipFill>
              <p:spPr>
                <a:xfrm>
                  <a:off x="771731" y="1997670"/>
                  <a:ext cx="258203" cy="278859"/>
                </a:xfrm>
                <a:prstGeom prst="rect">
                  <a:avLst/>
                </a:prstGeom>
              </p:spPr>
            </p:pic>
          </p:grpSp>
          <p:grpSp>
            <p:nvGrpSpPr>
              <p:cNvPr id="38" name="Group 37">
                <a:extLst>
                  <a:ext uri="{FF2B5EF4-FFF2-40B4-BE49-F238E27FC236}">
                    <a16:creationId xmlns:a16="http://schemas.microsoft.com/office/drawing/2014/main" id="{19DB3505-F191-4783-9FE4-2132D1D7D4D6}"/>
                  </a:ext>
                </a:extLst>
              </p:cNvPr>
              <p:cNvGrpSpPr/>
              <p:nvPr/>
            </p:nvGrpSpPr>
            <p:grpSpPr>
              <a:xfrm>
                <a:off x="1608801" y="2053762"/>
                <a:ext cx="666130" cy="685139"/>
                <a:chOff x="1463835" y="2049140"/>
                <a:chExt cx="666130" cy="685139"/>
              </a:xfrm>
            </p:grpSpPr>
            <p:pic>
              <p:nvPicPr>
                <p:cNvPr id="14" name="Picture 13">
                  <a:extLst>
                    <a:ext uri="{FF2B5EF4-FFF2-40B4-BE49-F238E27FC236}">
                      <a16:creationId xmlns:a16="http://schemas.microsoft.com/office/drawing/2014/main" id="{7BDB8F79-4A32-4384-9CBA-F8ACE51E89E2}"/>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877" b="91975" l="10000" r="90000">
                              <a14:foregroundMark x1="51333" y1="25926" x2="51333" y2="25926"/>
                              <a14:foregroundMark x1="56000" y1="26543" x2="56000" y2="26543"/>
                              <a14:foregroundMark x1="51333" y1="20370" x2="51333" y2="20370"/>
                              <a14:foregroundMark x1="51333" y1="14198" x2="51333" y2="14198"/>
                              <a14:foregroundMark x1="51333" y1="11728" x2="51333" y2="11728"/>
                              <a14:foregroundMark x1="87333" y1="32099" x2="87333" y2="32099"/>
                              <a14:foregroundMark x1="44667" y1="22840" x2="44667" y2="22840"/>
                              <a14:foregroundMark x1="88000" y1="71605" x2="88000" y2="71605"/>
                              <a14:foregroundMark x1="75333" y1="72222" x2="75333" y2="72222"/>
                              <a14:foregroundMark x1="52000" y1="91975" x2="52000" y2="91975"/>
                              <a14:foregroundMark x1="15333" y1="74691" x2="15333" y2="74691"/>
                              <a14:foregroundMark x1="14667" y1="72222" x2="14667" y2="72222"/>
                              <a14:foregroundMark x1="14000" y1="70370" x2="14000" y2="70370"/>
                              <a14:foregroundMark x1="20667" y1="62963" x2="20667" y2="62963"/>
                              <a14:foregroundMark x1="19333" y1="59877" x2="19333" y2="59877"/>
                              <a14:foregroundMark x1="14667" y1="34568" x2="14667" y2="34568"/>
                              <a14:foregroundMark x1="13333" y1="31481" x2="13333" y2="31481"/>
                            </a14:backgroundRemoval>
                          </a14:imgEffect>
                        </a14:imgLayer>
                      </a14:imgProps>
                    </a:ext>
                  </a:extLst>
                </a:blip>
                <a:stretch>
                  <a:fillRect/>
                </a:stretch>
              </p:blipFill>
              <p:spPr>
                <a:xfrm>
                  <a:off x="1463835" y="2455420"/>
                  <a:ext cx="258203" cy="278859"/>
                </a:xfrm>
                <a:prstGeom prst="rect">
                  <a:avLst/>
                </a:prstGeom>
              </p:spPr>
            </p:pic>
            <p:pic>
              <p:nvPicPr>
                <p:cNvPr id="15" name="Picture 14">
                  <a:extLst>
                    <a:ext uri="{FF2B5EF4-FFF2-40B4-BE49-F238E27FC236}">
                      <a16:creationId xmlns:a16="http://schemas.microsoft.com/office/drawing/2014/main" id="{90A831A2-009D-456D-A945-93D92FE91F0A}"/>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877" b="91975" l="10000" r="90000">
                              <a14:foregroundMark x1="51333" y1="25926" x2="51333" y2="25926"/>
                              <a14:foregroundMark x1="56000" y1="26543" x2="56000" y2="26543"/>
                              <a14:foregroundMark x1="51333" y1="20370" x2="51333" y2="20370"/>
                              <a14:foregroundMark x1="51333" y1="14198" x2="51333" y2="14198"/>
                              <a14:foregroundMark x1="51333" y1="11728" x2="51333" y2="11728"/>
                              <a14:foregroundMark x1="87333" y1="32099" x2="87333" y2="32099"/>
                              <a14:foregroundMark x1="44667" y1="22840" x2="44667" y2="22840"/>
                              <a14:foregroundMark x1="88000" y1="71605" x2="88000" y2="71605"/>
                              <a14:foregroundMark x1="75333" y1="72222" x2="75333" y2="72222"/>
                              <a14:foregroundMark x1="52000" y1="91975" x2="52000" y2="91975"/>
                              <a14:foregroundMark x1="15333" y1="74691" x2="15333" y2="74691"/>
                              <a14:foregroundMark x1="14667" y1="72222" x2="14667" y2="72222"/>
                              <a14:foregroundMark x1="14000" y1="70370" x2="14000" y2="70370"/>
                              <a14:foregroundMark x1="20667" y1="62963" x2="20667" y2="62963"/>
                              <a14:foregroundMark x1="19333" y1="59877" x2="19333" y2="59877"/>
                              <a14:foregroundMark x1="14667" y1="34568" x2="14667" y2="34568"/>
                              <a14:foregroundMark x1="13333" y1="31481" x2="13333" y2="31481"/>
                            </a14:backgroundRemoval>
                          </a14:imgEffect>
                        </a14:imgLayer>
                      </a14:imgProps>
                    </a:ext>
                  </a:extLst>
                </a:blip>
                <a:stretch>
                  <a:fillRect/>
                </a:stretch>
              </p:blipFill>
              <p:spPr>
                <a:xfrm>
                  <a:off x="1722038" y="2049140"/>
                  <a:ext cx="258203" cy="278859"/>
                </a:xfrm>
                <a:prstGeom prst="rect">
                  <a:avLst/>
                </a:prstGeom>
              </p:spPr>
            </p:pic>
            <p:sp>
              <p:nvSpPr>
                <p:cNvPr id="16" name="Oval 15">
                  <a:extLst>
                    <a:ext uri="{FF2B5EF4-FFF2-40B4-BE49-F238E27FC236}">
                      <a16:creationId xmlns:a16="http://schemas.microsoft.com/office/drawing/2014/main" id="{4A555F2E-80FD-4A32-AE8A-CD32D1AADC1B}"/>
                    </a:ext>
                  </a:extLst>
                </p:cNvPr>
                <p:cNvSpPr/>
                <p:nvPr/>
              </p:nvSpPr>
              <p:spPr>
                <a:xfrm>
                  <a:off x="1670090" y="2329543"/>
                  <a:ext cx="116114" cy="123371"/>
                </a:xfrm>
                <a:prstGeom prst="ellips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58B041EE-DD36-4466-9AB5-168F1C7C72DE}"/>
                    </a:ext>
                  </a:extLst>
                </p:cNvPr>
                <p:cNvSpPr/>
                <p:nvPr/>
              </p:nvSpPr>
              <p:spPr>
                <a:xfrm>
                  <a:off x="1821543" y="2591708"/>
                  <a:ext cx="116114" cy="123371"/>
                </a:xfrm>
                <a:prstGeom prst="ellips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AB7FEEB1-EFE1-438B-8D98-4C4DC269763D}"/>
                    </a:ext>
                  </a:extLst>
                </p:cNvPr>
                <p:cNvSpPr/>
                <p:nvPr/>
              </p:nvSpPr>
              <p:spPr>
                <a:xfrm>
                  <a:off x="1521893" y="2126883"/>
                  <a:ext cx="116114" cy="123371"/>
                </a:xfrm>
                <a:prstGeom prst="ellips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a:extLst>
                    <a:ext uri="{FF2B5EF4-FFF2-40B4-BE49-F238E27FC236}">
                      <a16:creationId xmlns:a16="http://schemas.microsoft.com/office/drawing/2014/main" id="{13D2E85F-5C2E-4346-B6C8-2213AF0A430D}"/>
                    </a:ext>
                  </a:extLst>
                </p:cNvPr>
                <p:cNvSpPr/>
                <p:nvPr/>
              </p:nvSpPr>
              <p:spPr>
                <a:xfrm>
                  <a:off x="1489810" y="2329543"/>
                  <a:ext cx="116114" cy="123371"/>
                </a:xfrm>
                <a:prstGeom prst="ellips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37618EC5-B421-4BB4-81A2-4583F36865FE}"/>
                    </a:ext>
                  </a:extLst>
                </p:cNvPr>
                <p:cNvSpPr/>
                <p:nvPr/>
              </p:nvSpPr>
              <p:spPr>
                <a:xfrm>
                  <a:off x="2013851" y="2049140"/>
                  <a:ext cx="116114" cy="123371"/>
                </a:xfrm>
                <a:prstGeom prst="ellips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a:extLst>
                    <a:ext uri="{FF2B5EF4-FFF2-40B4-BE49-F238E27FC236}">
                      <a16:creationId xmlns:a16="http://schemas.microsoft.com/office/drawing/2014/main" id="{E9BAEE47-9E2F-47E2-9BCE-A4DEEA1BA204}"/>
                    </a:ext>
                  </a:extLst>
                </p:cNvPr>
                <p:cNvSpPr/>
                <p:nvPr/>
              </p:nvSpPr>
              <p:spPr>
                <a:xfrm>
                  <a:off x="1877779" y="2502257"/>
                  <a:ext cx="58057" cy="50260"/>
                </a:xfrm>
                <a:prstGeom prst="ellips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EBD3BBBB-7B14-4A27-8CAE-93B57665FF02}"/>
                    </a:ext>
                  </a:extLst>
                </p:cNvPr>
                <p:cNvSpPr/>
                <p:nvPr/>
              </p:nvSpPr>
              <p:spPr>
                <a:xfrm>
                  <a:off x="1638007" y="2060565"/>
                  <a:ext cx="58057" cy="50260"/>
                </a:xfrm>
                <a:prstGeom prst="ellips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extLst>
                    <a:ext uri="{FF2B5EF4-FFF2-40B4-BE49-F238E27FC236}">
                      <a16:creationId xmlns:a16="http://schemas.microsoft.com/office/drawing/2014/main" id="{22BB4857-16CB-484A-9A8B-1B417A5D4EB3}"/>
                    </a:ext>
                  </a:extLst>
                </p:cNvPr>
                <p:cNvSpPr/>
                <p:nvPr/>
              </p:nvSpPr>
              <p:spPr>
                <a:xfrm>
                  <a:off x="1951212" y="2364868"/>
                  <a:ext cx="58057" cy="50260"/>
                </a:xfrm>
                <a:prstGeom prst="ellips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a:extLst>
                    <a:ext uri="{FF2B5EF4-FFF2-40B4-BE49-F238E27FC236}">
                      <a16:creationId xmlns:a16="http://schemas.microsoft.com/office/drawing/2014/main" id="{10E3FA83-FE3E-4F72-840F-E7ABD21D4C90}"/>
                    </a:ext>
                  </a:extLst>
                </p:cNvPr>
                <p:cNvSpPr/>
                <p:nvPr/>
              </p:nvSpPr>
              <p:spPr>
                <a:xfrm>
                  <a:off x="1696064" y="2497365"/>
                  <a:ext cx="58057" cy="50260"/>
                </a:xfrm>
                <a:prstGeom prst="ellips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7" name="Group 36">
                <a:extLst>
                  <a:ext uri="{FF2B5EF4-FFF2-40B4-BE49-F238E27FC236}">
                    <a16:creationId xmlns:a16="http://schemas.microsoft.com/office/drawing/2014/main" id="{9583416A-3417-4248-802A-83E29DCBDF20}"/>
                  </a:ext>
                </a:extLst>
              </p:cNvPr>
              <p:cNvGrpSpPr/>
              <p:nvPr/>
            </p:nvGrpSpPr>
            <p:grpSpPr>
              <a:xfrm>
                <a:off x="2662694" y="2074276"/>
                <a:ext cx="500076" cy="631444"/>
                <a:chOff x="2417102" y="2068850"/>
                <a:chExt cx="500076" cy="631444"/>
              </a:xfrm>
            </p:grpSpPr>
            <p:sp>
              <p:nvSpPr>
                <p:cNvPr id="21" name="Oval 20">
                  <a:extLst>
                    <a:ext uri="{FF2B5EF4-FFF2-40B4-BE49-F238E27FC236}">
                      <a16:creationId xmlns:a16="http://schemas.microsoft.com/office/drawing/2014/main" id="{E7108BA3-0EE9-4C07-938E-E1AE9511FAA3}"/>
                    </a:ext>
                  </a:extLst>
                </p:cNvPr>
                <p:cNvSpPr/>
                <p:nvPr/>
              </p:nvSpPr>
              <p:spPr>
                <a:xfrm>
                  <a:off x="2683609" y="2571750"/>
                  <a:ext cx="58057" cy="50260"/>
                </a:xfrm>
                <a:prstGeom prst="ellips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99903401-3AC4-4AC4-AD0C-8F0384E73D40}"/>
                    </a:ext>
                  </a:extLst>
                </p:cNvPr>
                <p:cNvSpPr/>
                <p:nvPr/>
              </p:nvSpPr>
              <p:spPr>
                <a:xfrm>
                  <a:off x="2712638" y="2358572"/>
                  <a:ext cx="116114" cy="123371"/>
                </a:xfrm>
                <a:prstGeom prst="ellips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15B199C1-4A67-4F60-970F-E764A3719D79}"/>
                    </a:ext>
                  </a:extLst>
                </p:cNvPr>
                <p:cNvSpPr/>
                <p:nvPr/>
              </p:nvSpPr>
              <p:spPr>
                <a:xfrm>
                  <a:off x="2431137" y="2199453"/>
                  <a:ext cx="116114" cy="123371"/>
                </a:xfrm>
                <a:prstGeom prst="ellips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0B8CA6E1-3CD9-47A6-94E4-A020A2DEA957}"/>
                    </a:ext>
                  </a:extLst>
                </p:cNvPr>
                <p:cNvSpPr/>
                <p:nvPr/>
              </p:nvSpPr>
              <p:spPr>
                <a:xfrm>
                  <a:off x="2467903" y="2561770"/>
                  <a:ext cx="116114" cy="123371"/>
                </a:xfrm>
                <a:prstGeom prst="ellips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extLst>
                    <a:ext uri="{FF2B5EF4-FFF2-40B4-BE49-F238E27FC236}">
                      <a16:creationId xmlns:a16="http://schemas.microsoft.com/office/drawing/2014/main" id="{D3E97930-B21F-4A13-A3AE-30AEE8D15208}"/>
                    </a:ext>
                  </a:extLst>
                </p:cNvPr>
                <p:cNvSpPr/>
                <p:nvPr/>
              </p:nvSpPr>
              <p:spPr>
                <a:xfrm>
                  <a:off x="2619443" y="2476587"/>
                  <a:ext cx="58057" cy="50260"/>
                </a:xfrm>
                <a:prstGeom prst="ellips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419CEB3E-F59D-4727-BA01-198B6C31F5F4}"/>
                    </a:ext>
                  </a:extLst>
                </p:cNvPr>
                <p:cNvSpPr/>
                <p:nvPr/>
              </p:nvSpPr>
              <p:spPr>
                <a:xfrm>
                  <a:off x="2654580" y="2135771"/>
                  <a:ext cx="58057" cy="50260"/>
                </a:xfrm>
                <a:prstGeom prst="ellips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extLst>
                    <a:ext uri="{FF2B5EF4-FFF2-40B4-BE49-F238E27FC236}">
                      <a16:creationId xmlns:a16="http://schemas.microsoft.com/office/drawing/2014/main" id="{4FACB011-0B2E-4190-89A9-9B07BA6FB21F}"/>
                    </a:ext>
                  </a:extLst>
                </p:cNvPr>
                <p:cNvSpPr/>
                <p:nvPr/>
              </p:nvSpPr>
              <p:spPr>
                <a:xfrm>
                  <a:off x="2417103" y="2467429"/>
                  <a:ext cx="58057" cy="50260"/>
                </a:xfrm>
                <a:prstGeom prst="ellips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E4F2A668-C993-401C-AC1E-A82E91BD4C2D}"/>
                    </a:ext>
                  </a:extLst>
                </p:cNvPr>
                <p:cNvSpPr/>
                <p:nvPr/>
              </p:nvSpPr>
              <p:spPr>
                <a:xfrm>
                  <a:off x="2642837" y="2271267"/>
                  <a:ext cx="58057" cy="50260"/>
                </a:xfrm>
                <a:prstGeom prst="ellips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8EE7D421-823B-4B8D-ADFB-9388E1E335F8}"/>
                    </a:ext>
                  </a:extLst>
                </p:cNvPr>
                <p:cNvSpPr/>
                <p:nvPr/>
              </p:nvSpPr>
              <p:spPr>
                <a:xfrm>
                  <a:off x="2417102" y="2068850"/>
                  <a:ext cx="58057" cy="50260"/>
                </a:xfrm>
                <a:prstGeom prst="ellips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id="{E2E70886-709F-4702-AF2E-89E8CA2D3427}"/>
                    </a:ext>
                  </a:extLst>
                </p:cNvPr>
                <p:cNvSpPr/>
                <p:nvPr/>
              </p:nvSpPr>
              <p:spPr>
                <a:xfrm>
                  <a:off x="2837306" y="2650034"/>
                  <a:ext cx="58057" cy="50260"/>
                </a:xfrm>
                <a:prstGeom prst="ellips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a:extLst>
                    <a:ext uri="{FF2B5EF4-FFF2-40B4-BE49-F238E27FC236}">
                      <a16:creationId xmlns:a16="http://schemas.microsoft.com/office/drawing/2014/main" id="{C1BD7047-55E0-4F14-B15E-F73F99859CDF}"/>
                    </a:ext>
                  </a:extLst>
                </p:cNvPr>
                <p:cNvSpPr/>
                <p:nvPr/>
              </p:nvSpPr>
              <p:spPr>
                <a:xfrm>
                  <a:off x="2837306" y="2134680"/>
                  <a:ext cx="58057" cy="50260"/>
                </a:xfrm>
                <a:prstGeom prst="ellips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a:extLst>
                    <a:ext uri="{FF2B5EF4-FFF2-40B4-BE49-F238E27FC236}">
                      <a16:creationId xmlns:a16="http://schemas.microsoft.com/office/drawing/2014/main" id="{75244683-B581-4031-B85F-C3B79258B3EC}"/>
                    </a:ext>
                  </a:extLst>
                </p:cNvPr>
                <p:cNvSpPr/>
                <p:nvPr/>
              </p:nvSpPr>
              <p:spPr>
                <a:xfrm>
                  <a:off x="2859121" y="2365776"/>
                  <a:ext cx="58057" cy="50260"/>
                </a:xfrm>
                <a:prstGeom prst="ellips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0" name="TextBox 39">
                <a:extLst>
                  <a:ext uri="{FF2B5EF4-FFF2-40B4-BE49-F238E27FC236}">
                    <a16:creationId xmlns:a16="http://schemas.microsoft.com/office/drawing/2014/main" id="{98D12B4F-201B-4719-B753-7CFC19B01A2B}"/>
                  </a:ext>
                </a:extLst>
              </p:cNvPr>
              <p:cNvSpPr txBox="1"/>
              <p:nvPr/>
            </p:nvSpPr>
            <p:spPr>
              <a:xfrm>
                <a:off x="812928" y="2794616"/>
                <a:ext cx="3459601" cy="246221"/>
              </a:xfrm>
              <a:prstGeom prst="rect">
                <a:avLst/>
              </a:prstGeom>
              <a:noFill/>
            </p:spPr>
            <p:txBody>
              <a:bodyPr wrap="none" rtlCol="0">
                <a:spAutoFit/>
              </a:bodyPr>
              <a:lstStyle/>
              <a:p>
                <a:r>
                  <a:rPr lang="en-GB" sz="1000" dirty="0"/>
                  <a:t>Ice               Mixed-phase            Liquid              Cloud free</a:t>
                </a:r>
              </a:p>
            </p:txBody>
          </p:sp>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AA03FB3B-685E-42A3-B1DE-91DCEFD1DCD2}"/>
                      </a:ext>
                    </a:extLst>
                  </p:cNvPr>
                  <p:cNvSpPr txBox="1"/>
                  <p:nvPr/>
                </p:nvSpPr>
                <p:spPr>
                  <a:xfrm>
                    <a:off x="2057873" y="1618568"/>
                    <a:ext cx="99341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GB" i="1" dirty="0" smtClean="0">
                                  <a:latin typeface="Cambria Math" panose="02040503050406030204" pitchFamily="18" charset="0"/>
                                </a:rPr>
                              </m:ctrlPr>
                            </m:accPr>
                            <m:e>
                              <m:r>
                                <a:rPr lang="en-GB" b="0" i="1" dirty="0" smtClean="0">
                                  <a:latin typeface="Cambria Math" panose="02040503050406030204" pitchFamily="18" charset="0"/>
                                </a:rPr>
                                <m:t>𝑇</m:t>
                              </m:r>
                            </m:e>
                          </m:acc>
                          <m:r>
                            <a:rPr lang="en-GB" i="1" dirty="0" smtClean="0">
                              <a:latin typeface="Cambria Math" panose="02040503050406030204" pitchFamily="18" charset="0"/>
                            </a:rPr>
                            <m:t>, </m:t>
                          </m:r>
                          <m:acc>
                            <m:accPr>
                              <m:chr m:val="̅"/>
                              <m:ctrlPr>
                                <a:rPr lang="en-GB" i="1" dirty="0" smtClean="0">
                                  <a:latin typeface="Cambria Math" panose="02040503050406030204" pitchFamily="18" charset="0"/>
                                </a:rPr>
                              </m:ctrlPr>
                            </m:accPr>
                            <m:e>
                              <m:r>
                                <a:rPr lang="en-GB" b="0" i="1" dirty="0" smtClean="0">
                                  <a:latin typeface="Cambria Math" panose="02040503050406030204" pitchFamily="18" charset="0"/>
                                </a:rPr>
                                <m:t>𝑃</m:t>
                              </m:r>
                            </m:e>
                          </m:acc>
                          <m:r>
                            <a:rPr lang="en-GB" i="1" dirty="0" smtClean="0">
                              <a:latin typeface="Cambria Math" panose="02040503050406030204" pitchFamily="18" charset="0"/>
                            </a:rPr>
                            <m:t>, </m:t>
                          </m:r>
                          <m:acc>
                            <m:accPr>
                              <m:chr m:val="̅"/>
                              <m:ctrlPr>
                                <a:rPr lang="en-GB" i="1" dirty="0" smtClean="0">
                                  <a:latin typeface="Cambria Math" panose="02040503050406030204" pitchFamily="18" charset="0"/>
                                </a:rPr>
                              </m:ctrlPr>
                            </m:accPr>
                            <m:e>
                              <m:sSub>
                                <m:sSubPr>
                                  <m:ctrlPr>
                                    <a:rPr lang="en-GB" b="0" i="1" dirty="0" smtClean="0">
                                      <a:latin typeface="Cambria Math" panose="02040503050406030204" pitchFamily="18" charset="0"/>
                                    </a:rPr>
                                  </m:ctrlPr>
                                </m:sSubPr>
                                <m:e>
                                  <m:r>
                                    <a:rPr lang="en-GB" b="0" i="1" dirty="0" smtClean="0">
                                      <a:latin typeface="Cambria Math" panose="02040503050406030204" pitchFamily="18" charset="0"/>
                                    </a:rPr>
                                    <m:t>𝑞</m:t>
                                  </m:r>
                                </m:e>
                                <m:sub>
                                  <m:r>
                                    <a:rPr lang="en-GB" b="0" i="1" dirty="0" smtClean="0">
                                      <a:latin typeface="Cambria Math" panose="02040503050406030204" pitchFamily="18" charset="0"/>
                                    </a:rPr>
                                    <m:t>𝑣</m:t>
                                  </m:r>
                                </m:sub>
                              </m:sSub>
                            </m:e>
                          </m:acc>
                          <m:r>
                            <a:rPr lang="en-GB" i="1" dirty="0" smtClean="0">
                              <a:latin typeface="Cambria Math" panose="02040503050406030204" pitchFamily="18" charset="0"/>
                            </a:rPr>
                            <m:t> </m:t>
                          </m:r>
                        </m:oMath>
                      </m:oMathPara>
                    </a14:m>
                    <a:endParaRPr lang="en-GB" dirty="0"/>
                  </a:p>
                </p:txBody>
              </p:sp>
            </mc:Choice>
            <mc:Fallback xmlns="">
              <p:sp>
                <p:nvSpPr>
                  <p:cNvPr id="42" name="TextBox 41">
                    <a:extLst>
                      <a:ext uri="{FF2B5EF4-FFF2-40B4-BE49-F238E27FC236}">
                        <a16:creationId xmlns:a16="http://schemas.microsoft.com/office/drawing/2014/main" id="{AA03FB3B-685E-42A3-B1DE-91DCEFD1DCD2}"/>
                      </a:ext>
                    </a:extLst>
                  </p:cNvPr>
                  <p:cNvSpPr txBox="1">
                    <a:spLocks noRot="1" noChangeAspect="1" noMove="1" noResize="1" noEditPoints="1" noAdjustHandles="1" noChangeArrowheads="1" noChangeShapeType="1" noTextEdit="1"/>
                  </p:cNvSpPr>
                  <p:nvPr/>
                </p:nvSpPr>
                <p:spPr>
                  <a:xfrm>
                    <a:off x="2057873" y="1618568"/>
                    <a:ext cx="993413" cy="369332"/>
                  </a:xfrm>
                  <a:prstGeom prst="rect">
                    <a:avLst/>
                  </a:prstGeom>
                  <a:blipFill>
                    <a:blip r:embed="rId4"/>
                    <a:stretch>
                      <a:fillRect b="-8197"/>
                    </a:stretch>
                  </a:blipFill>
                </p:spPr>
                <p:txBody>
                  <a:bodyPr/>
                  <a:lstStyle/>
                  <a:p>
                    <a:r>
                      <a:rPr lang="en-GB">
                        <a:noFill/>
                      </a:rPr>
                      <a:t> </a:t>
                    </a:r>
                  </a:p>
                </p:txBody>
              </p:sp>
            </mc:Fallback>
          </mc:AlternateContent>
          <p:sp>
            <p:nvSpPr>
              <p:cNvPr id="44" name="TextBox 43">
                <a:extLst>
                  <a:ext uri="{FF2B5EF4-FFF2-40B4-BE49-F238E27FC236}">
                    <a16:creationId xmlns:a16="http://schemas.microsoft.com/office/drawing/2014/main" id="{29D0802A-7154-46EB-A1EA-67CB72030AEE}"/>
                  </a:ext>
                </a:extLst>
              </p:cNvPr>
              <p:cNvSpPr txBox="1"/>
              <p:nvPr/>
            </p:nvSpPr>
            <p:spPr>
              <a:xfrm>
                <a:off x="2079645" y="1381888"/>
                <a:ext cx="1152880" cy="246221"/>
              </a:xfrm>
              <a:prstGeom prst="rect">
                <a:avLst/>
              </a:prstGeom>
              <a:noFill/>
            </p:spPr>
            <p:txBody>
              <a:bodyPr wrap="none" rtlCol="0">
                <a:spAutoFit/>
              </a:bodyPr>
              <a:lstStyle/>
              <a:p>
                <a:r>
                  <a:rPr lang="en-GB" sz="1000" dirty="0">
                    <a:solidFill>
                      <a:schemeClr val="accent1"/>
                    </a:solidFill>
                  </a:rPr>
                  <a:t>100 km </a:t>
                </a:r>
                <a:r>
                  <a:rPr lang="en-GB" sz="1000" dirty="0">
                    <a:solidFill>
                      <a:schemeClr val="accent1"/>
                    </a:solidFill>
                    <a:sym typeface="Wingdings" panose="05000000000000000000" pitchFamily="2" charset="2"/>
                  </a:rPr>
                  <a:t> 100 m</a:t>
                </a:r>
                <a:endParaRPr lang="en-GB" sz="1000" dirty="0">
                  <a:solidFill>
                    <a:schemeClr val="accent1"/>
                  </a:solidFill>
                </a:endParaRPr>
              </a:p>
            </p:txBody>
          </p:sp>
          <p:cxnSp>
            <p:nvCxnSpPr>
              <p:cNvPr id="46" name="Straight Arrow Connector 45">
                <a:extLst>
                  <a:ext uri="{FF2B5EF4-FFF2-40B4-BE49-F238E27FC236}">
                    <a16:creationId xmlns:a16="http://schemas.microsoft.com/office/drawing/2014/main" id="{3DD25B9B-E9B0-4581-9F0F-FC66F8CC44AE}"/>
                  </a:ext>
                </a:extLst>
              </p:cNvPr>
              <p:cNvCxnSpPr>
                <a:cxnSpLocks/>
              </p:cNvCxnSpPr>
              <p:nvPr/>
            </p:nvCxnSpPr>
            <p:spPr>
              <a:xfrm>
                <a:off x="3162770" y="1504998"/>
                <a:ext cx="146003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C91D1077-35F9-4BE0-B03B-9387F2F618D5}"/>
                  </a:ext>
                </a:extLst>
              </p:cNvPr>
              <p:cNvCxnSpPr>
                <a:cxnSpLocks/>
              </p:cNvCxnSpPr>
              <p:nvPr/>
            </p:nvCxnSpPr>
            <p:spPr>
              <a:xfrm flipH="1">
                <a:off x="901682" y="1504998"/>
                <a:ext cx="122883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53" name="TextBox 52">
              <a:extLst>
                <a:ext uri="{FF2B5EF4-FFF2-40B4-BE49-F238E27FC236}">
                  <a16:creationId xmlns:a16="http://schemas.microsoft.com/office/drawing/2014/main" id="{858CC47E-3737-4D56-B91F-158659CCB996}"/>
                </a:ext>
              </a:extLst>
            </p:cNvPr>
            <p:cNvSpPr txBox="1"/>
            <p:nvPr/>
          </p:nvSpPr>
          <p:spPr>
            <a:xfrm>
              <a:off x="189366" y="3052965"/>
              <a:ext cx="1130438" cy="215444"/>
            </a:xfrm>
            <a:prstGeom prst="rect">
              <a:avLst/>
            </a:prstGeom>
            <a:noFill/>
          </p:spPr>
          <p:txBody>
            <a:bodyPr wrap="none" rtlCol="0">
              <a:spAutoFit/>
            </a:bodyPr>
            <a:lstStyle/>
            <a:p>
              <a:r>
                <a:rPr lang="en-GB" sz="800" dirty="0"/>
                <a:t>(Ice  Snow  Graupel)</a:t>
              </a:r>
            </a:p>
          </p:txBody>
        </p:sp>
      </p:grpSp>
      <p:grpSp>
        <p:nvGrpSpPr>
          <p:cNvPr id="62" name="Group 61">
            <a:extLst>
              <a:ext uri="{FF2B5EF4-FFF2-40B4-BE49-F238E27FC236}">
                <a16:creationId xmlns:a16="http://schemas.microsoft.com/office/drawing/2014/main" id="{76A535DE-9609-4B5A-B060-63E65EE679CF}"/>
              </a:ext>
            </a:extLst>
          </p:cNvPr>
          <p:cNvGrpSpPr/>
          <p:nvPr/>
        </p:nvGrpSpPr>
        <p:grpSpPr>
          <a:xfrm>
            <a:off x="353600" y="2987837"/>
            <a:ext cx="3275256" cy="1877000"/>
            <a:chOff x="257128" y="2987329"/>
            <a:chExt cx="3275256" cy="1877000"/>
          </a:xfrm>
        </p:grpSpPr>
        <p:sp>
          <p:nvSpPr>
            <p:cNvPr id="61" name="Rectangle: Rounded Corners 60">
              <a:extLst>
                <a:ext uri="{FF2B5EF4-FFF2-40B4-BE49-F238E27FC236}">
                  <a16:creationId xmlns:a16="http://schemas.microsoft.com/office/drawing/2014/main" id="{AFDEBAD6-CF32-4A4C-AED7-EE4BB20BD5F9}"/>
                </a:ext>
              </a:extLst>
            </p:cNvPr>
            <p:cNvSpPr/>
            <p:nvPr/>
          </p:nvSpPr>
          <p:spPr>
            <a:xfrm>
              <a:off x="266450" y="2987329"/>
              <a:ext cx="3207657" cy="1613699"/>
            </a:xfrm>
            <a:prstGeom prst="roundRect">
              <a:avLst>
                <a:gd name="adj" fmla="val 4181"/>
              </a:avLst>
            </a:prstGeom>
            <a:solidFill>
              <a:schemeClr val="accent4">
                <a:alpha val="17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TextBox 57">
              <a:extLst>
                <a:ext uri="{FF2B5EF4-FFF2-40B4-BE49-F238E27FC236}">
                  <a16:creationId xmlns:a16="http://schemas.microsoft.com/office/drawing/2014/main" id="{704BC8DA-C83E-4816-A98C-CC90FF3B3E32}"/>
                </a:ext>
              </a:extLst>
            </p:cNvPr>
            <p:cNvSpPr txBox="1"/>
            <p:nvPr/>
          </p:nvSpPr>
          <p:spPr>
            <a:xfrm>
              <a:off x="257128" y="3017670"/>
              <a:ext cx="3275256" cy="1846659"/>
            </a:xfrm>
            <a:prstGeom prst="rect">
              <a:avLst/>
            </a:prstGeom>
            <a:noFill/>
          </p:spPr>
          <p:txBody>
            <a:bodyPr wrap="none" rtlCol="0">
              <a:spAutoFit/>
            </a:bodyPr>
            <a:lstStyle/>
            <a:p>
              <a:pPr marL="285750" indent="-285750">
                <a:buFont typeface="Arial" panose="020B0604020202020204" pitchFamily="34" charset="0"/>
                <a:buChar char="•"/>
              </a:pPr>
              <a:r>
                <a:rPr lang="en-GB" sz="1600" dirty="0"/>
                <a:t>Particle size distribution (PSD)</a:t>
              </a:r>
            </a:p>
            <a:p>
              <a:pPr marL="285750" indent="-285750">
                <a:buFont typeface="Arial" panose="020B0604020202020204" pitchFamily="34" charset="0"/>
                <a:buChar char="•"/>
              </a:pPr>
              <a:r>
                <a:rPr lang="en-GB" sz="1600" dirty="0"/>
                <a:t>Phase (ice/liquid/mixed-phase)</a:t>
              </a:r>
            </a:p>
            <a:p>
              <a:pPr marL="285750" indent="-285750">
                <a:buFont typeface="Arial" panose="020B0604020202020204" pitchFamily="34" charset="0"/>
                <a:buChar char="•"/>
              </a:pPr>
              <a:r>
                <a:rPr lang="en-GB" sz="1600" dirty="0"/>
                <a:t>Particle mass/density</a:t>
              </a:r>
            </a:p>
            <a:p>
              <a:pPr marL="285750" indent="-285750">
                <a:buFont typeface="Arial" panose="020B0604020202020204" pitchFamily="34" charset="0"/>
                <a:buChar char="•"/>
              </a:pPr>
              <a:r>
                <a:rPr lang="en-GB" sz="1600" dirty="0"/>
                <a:t>Particle fall-velocity</a:t>
              </a:r>
            </a:p>
            <a:p>
              <a:pPr marL="285750" indent="-285750">
                <a:buFont typeface="Arial" panose="020B0604020202020204" pitchFamily="34" charset="0"/>
                <a:buChar char="•"/>
              </a:pPr>
              <a:r>
                <a:rPr lang="en-GB" sz="1600" dirty="0"/>
                <a:t>Bulk mass (LWC/IWC)</a:t>
              </a:r>
            </a:p>
            <a:p>
              <a:pPr marL="285750" indent="-285750">
                <a:buFont typeface="Arial" panose="020B0604020202020204" pitchFamily="34" charset="0"/>
                <a:buChar char="•"/>
              </a:pPr>
              <a:r>
                <a:rPr lang="en-GB" sz="1600" dirty="0"/>
                <a:t>Cloud fraction in the grid-box</a:t>
              </a:r>
            </a:p>
            <a:p>
              <a:pPr marL="285750" indent="-285750">
                <a:buFont typeface="Arial" panose="020B0604020202020204" pitchFamily="34" charset="0"/>
                <a:buChar char="•"/>
              </a:pPr>
              <a:endParaRPr lang="en-GB" dirty="0"/>
            </a:p>
          </p:txBody>
        </p:sp>
      </p:grpSp>
      <p:sp>
        <p:nvSpPr>
          <p:cNvPr id="63" name="TextBox 62">
            <a:extLst>
              <a:ext uri="{FF2B5EF4-FFF2-40B4-BE49-F238E27FC236}">
                <a16:creationId xmlns:a16="http://schemas.microsoft.com/office/drawing/2014/main" id="{E3DC7AF3-317B-47E3-900A-CA00A784B28C}"/>
              </a:ext>
            </a:extLst>
          </p:cNvPr>
          <p:cNvSpPr txBox="1"/>
          <p:nvPr/>
        </p:nvSpPr>
        <p:spPr>
          <a:xfrm>
            <a:off x="4829069" y="1024469"/>
            <a:ext cx="4220989" cy="3939540"/>
          </a:xfrm>
          <a:prstGeom prst="rect">
            <a:avLst/>
          </a:prstGeom>
          <a:noFill/>
        </p:spPr>
        <p:txBody>
          <a:bodyPr wrap="square" rtlCol="0">
            <a:spAutoFit/>
          </a:bodyPr>
          <a:lstStyle/>
          <a:p>
            <a:r>
              <a:rPr lang="en-GB" sz="1200" dirty="0"/>
              <a:t>Most weather and climate models use bulk cloud microphysical parameterization schemes to predict 1 or 2 moments of the particle size distribution of different hydrometeor species (cloud, rain, ice, snow, graupel) within a model grid-box</a:t>
            </a:r>
          </a:p>
          <a:p>
            <a:endParaRPr lang="en-GB" sz="1200" dirty="0"/>
          </a:p>
          <a:p>
            <a:r>
              <a:rPr lang="en-GB" sz="1200" dirty="0"/>
              <a:t>Schemes need information on microphysical parameters (grey box) to calculate transfer rates of mass (and number) between hydrometeor species</a:t>
            </a:r>
          </a:p>
          <a:p>
            <a:endParaRPr lang="en-GB" sz="1200" dirty="0"/>
          </a:p>
          <a:p>
            <a:r>
              <a:rPr lang="en-GB" sz="1400" i="1" dirty="0"/>
              <a:t>Research aircraft observations are a unique tool for providing detailed in-situ observations of key microphysical parameters used for both model evaluation studies and for guiding the development of the microphysical parameterization schemes</a:t>
            </a:r>
          </a:p>
          <a:p>
            <a:endParaRPr lang="en-GB" sz="1200" dirty="0"/>
          </a:p>
          <a:p>
            <a:endParaRPr lang="en-GB" sz="1200" dirty="0"/>
          </a:p>
          <a:p>
            <a:endParaRPr lang="en-GB" sz="1200" dirty="0"/>
          </a:p>
          <a:p>
            <a:endParaRPr lang="en-GB" sz="1200" dirty="0"/>
          </a:p>
          <a:p>
            <a:endParaRPr lang="en-GB" sz="1200" dirty="0"/>
          </a:p>
        </p:txBody>
      </p:sp>
    </p:spTree>
    <p:extLst>
      <p:ext uri="{BB962C8B-B14F-4D97-AF65-F5344CB8AC3E}">
        <p14:creationId xmlns:p14="http://schemas.microsoft.com/office/powerpoint/2010/main" val="3964914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DC99279-D6B1-4890-A65D-6CFD12A1407D}"/>
              </a:ext>
            </a:extLst>
          </p:cNvPr>
          <p:cNvSpPr>
            <a:spLocks noGrp="1"/>
          </p:cNvSpPr>
          <p:nvPr>
            <p:ph type="title"/>
          </p:nvPr>
        </p:nvSpPr>
        <p:spPr>
          <a:xfrm>
            <a:off x="2000971" y="3501"/>
            <a:ext cx="8640000" cy="576000"/>
          </a:xfrm>
        </p:spPr>
        <p:txBody>
          <a:bodyPr/>
          <a:lstStyle/>
          <a:p>
            <a:r>
              <a:rPr lang="en-GB" dirty="0"/>
              <a:t>Example: A warm rain bias </a:t>
            </a:r>
          </a:p>
        </p:txBody>
      </p:sp>
      <p:sp>
        <p:nvSpPr>
          <p:cNvPr id="9" name="TextBox 8">
            <a:extLst>
              <a:ext uri="{FF2B5EF4-FFF2-40B4-BE49-F238E27FC236}">
                <a16:creationId xmlns:a16="http://schemas.microsoft.com/office/drawing/2014/main" id="{D085BDA7-0246-42C0-9441-6A847F13A654}"/>
              </a:ext>
            </a:extLst>
          </p:cNvPr>
          <p:cNvSpPr txBox="1"/>
          <p:nvPr/>
        </p:nvSpPr>
        <p:spPr>
          <a:xfrm>
            <a:off x="285337" y="695169"/>
            <a:ext cx="8640000" cy="646331"/>
          </a:xfrm>
          <a:prstGeom prst="rect">
            <a:avLst/>
          </a:prstGeom>
          <a:noFill/>
        </p:spPr>
        <p:txBody>
          <a:bodyPr wrap="square">
            <a:spAutoFit/>
          </a:bodyPr>
          <a:lstStyle/>
          <a:p>
            <a:r>
              <a:rPr lang="en-GB" altLang="en-US" sz="1800" dirty="0"/>
              <a:t>Forecasters - “</a:t>
            </a:r>
            <a:r>
              <a:rPr lang="en-GB" altLang="en-US" sz="1800" i="1" dirty="0"/>
              <a:t>Excessive areal coverage of precipitation, especially light rain/drizzle in warm sectors... This is a frequently seen, long standing problem</a:t>
            </a:r>
            <a:r>
              <a:rPr lang="en-GB" altLang="en-US" sz="1800" dirty="0"/>
              <a:t>”</a:t>
            </a:r>
          </a:p>
        </p:txBody>
      </p:sp>
      <p:sp>
        <p:nvSpPr>
          <p:cNvPr id="14" name="Rectangle: Rounded Corners 13">
            <a:extLst>
              <a:ext uri="{FF2B5EF4-FFF2-40B4-BE49-F238E27FC236}">
                <a16:creationId xmlns:a16="http://schemas.microsoft.com/office/drawing/2014/main" id="{0EC8AAC4-7B99-4BEC-B2B6-BFBDA3E4023C}"/>
              </a:ext>
            </a:extLst>
          </p:cNvPr>
          <p:cNvSpPr/>
          <p:nvPr/>
        </p:nvSpPr>
        <p:spPr>
          <a:xfrm>
            <a:off x="285337" y="631371"/>
            <a:ext cx="8640000" cy="710129"/>
          </a:xfrm>
          <a:prstGeom prst="roundRect">
            <a:avLst>
              <a:gd name="adj" fmla="val 5425"/>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0D035E0E-5942-45AA-8CFA-67A459F1C9BB}"/>
              </a:ext>
            </a:extLst>
          </p:cNvPr>
          <p:cNvSpPr txBox="1"/>
          <p:nvPr/>
        </p:nvSpPr>
        <p:spPr>
          <a:xfrm>
            <a:off x="3202147" y="4235061"/>
            <a:ext cx="5812970" cy="738664"/>
          </a:xfrm>
          <a:prstGeom prst="rect">
            <a:avLst/>
          </a:prstGeom>
          <a:solidFill>
            <a:schemeClr val="bg2"/>
          </a:solidFill>
          <a:ln w="25400">
            <a:solidFill>
              <a:schemeClr val="accent1"/>
            </a:solidFill>
          </a:ln>
        </p:spPr>
        <p:txBody>
          <a:bodyPr wrap="square" rtlCol="0">
            <a:spAutoFit/>
          </a:bodyPr>
          <a:lstStyle/>
          <a:p>
            <a:pPr marL="285750" indent="-285750">
              <a:buFont typeface="Arial" panose="020B0604020202020204" pitchFamily="34" charset="0"/>
              <a:buChar char="•"/>
            </a:pPr>
            <a:r>
              <a:rPr lang="en-GB" sz="1400" dirty="0"/>
              <a:t>Model overestimates surface rainfall in Sc regions</a:t>
            </a:r>
          </a:p>
          <a:p>
            <a:pPr marL="285750" indent="-285750">
              <a:buFont typeface="Arial" panose="020B0604020202020204" pitchFamily="34" charset="0"/>
              <a:buChar char="•"/>
            </a:pPr>
            <a:r>
              <a:rPr lang="en-GB" sz="1400" dirty="0"/>
              <a:t>High radar reflectivity (rain) mode when compared to spaceborne radar observations</a:t>
            </a:r>
          </a:p>
        </p:txBody>
      </p:sp>
      <p:grpSp>
        <p:nvGrpSpPr>
          <p:cNvPr id="2" name="Group 1">
            <a:extLst>
              <a:ext uri="{FF2B5EF4-FFF2-40B4-BE49-F238E27FC236}">
                <a16:creationId xmlns:a16="http://schemas.microsoft.com/office/drawing/2014/main" id="{5E68F1F7-ACB8-4BA4-902F-BB370DAC00CB}"/>
              </a:ext>
            </a:extLst>
          </p:cNvPr>
          <p:cNvGrpSpPr/>
          <p:nvPr/>
        </p:nvGrpSpPr>
        <p:grpSpPr>
          <a:xfrm>
            <a:off x="3749950" y="1820138"/>
            <a:ext cx="5175387" cy="1996376"/>
            <a:chOff x="3749950" y="1875062"/>
            <a:chExt cx="5175387" cy="1996376"/>
          </a:xfrm>
        </p:grpSpPr>
        <p:pic>
          <p:nvPicPr>
            <p:cNvPr id="12" name="Picture 5">
              <a:extLst>
                <a:ext uri="{FF2B5EF4-FFF2-40B4-BE49-F238E27FC236}">
                  <a16:creationId xmlns:a16="http://schemas.microsoft.com/office/drawing/2014/main" id="{5D51B4E7-89CB-4AA7-A23D-E92EA902D29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30" t="16675" r="53211"/>
            <a:stretch/>
          </p:blipFill>
          <p:spPr bwMode="auto">
            <a:xfrm>
              <a:off x="3749950" y="1875062"/>
              <a:ext cx="2535351" cy="1996376"/>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3" name="Picture 5">
              <a:extLst>
                <a:ext uri="{FF2B5EF4-FFF2-40B4-BE49-F238E27FC236}">
                  <a16:creationId xmlns:a16="http://schemas.microsoft.com/office/drawing/2014/main" id="{D5DC9AEA-1A55-483B-B6A5-0CF31579F4B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2481" t="16675"/>
            <a:stretch/>
          </p:blipFill>
          <p:spPr bwMode="auto">
            <a:xfrm>
              <a:off x="6275095" y="1875062"/>
              <a:ext cx="2650242" cy="199637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6" name="Text Box 10">
              <a:extLst>
                <a:ext uri="{FF2B5EF4-FFF2-40B4-BE49-F238E27FC236}">
                  <a16:creationId xmlns:a16="http://schemas.microsoft.com/office/drawing/2014/main" id="{379A60B8-7971-4CE5-B91C-4EA7370FAF10}"/>
                </a:ext>
              </a:extLst>
            </p:cNvPr>
            <p:cNvSpPr txBox="1">
              <a:spLocks noChangeArrowheads="1"/>
            </p:cNvSpPr>
            <p:nvPr/>
          </p:nvSpPr>
          <p:spPr bwMode="auto">
            <a:xfrm>
              <a:off x="6943277" y="2046381"/>
              <a:ext cx="1827667" cy="249299"/>
            </a:xfrm>
            <a:prstGeom prst="rect">
              <a:avLst/>
            </a:prstGeom>
            <a:solidFill>
              <a:srgbClr val="BBE0E3"/>
            </a:solidFill>
            <a:ln w="9525" algn="ctr">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defTabSz="914400" eaLnBrk="1" fontAlgn="base" latinLnBrk="0" hangingPunct="1">
                <a:lnSpc>
                  <a:spcPct val="85000"/>
                </a:lnSpc>
                <a:spcBef>
                  <a:spcPct val="0"/>
                </a:spcBef>
                <a:spcAft>
                  <a:spcPct val="0"/>
                </a:spcAft>
                <a:buClrTx/>
                <a:buSzTx/>
                <a:buFontTx/>
                <a:buNone/>
                <a:tabLst/>
                <a:defRPr/>
              </a:pPr>
              <a:r>
                <a:rPr kumimoji="0" lang="en-GB" altLang="en-US" sz="1200" b="1" i="0" u="none" strike="noStrike" kern="0" cap="none" spc="0" normalizeH="0" baseline="0" noProof="0" dirty="0">
                  <a:ln>
                    <a:noFill/>
                  </a:ln>
                  <a:solidFill>
                    <a:srgbClr val="000000"/>
                  </a:solidFill>
                  <a:effectLst/>
                  <a:uLnTx/>
                  <a:uFillTx/>
                </a:rPr>
                <a:t>Radar reflectivity </a:t>
              </a:r>
              <a:r>
                <a:rPr kumimoji="0" lang="en-GB" altLang="en-US" sz="1200" b="1" i="0" u="none" strike="noStrike" kern="0" cap="none" spc="0" normalizeH="0" baseline="4000" noProof="0" dirty="0">
                  <a:ln>
                    <a:noFill/>
                  </a:ln>
                  <a:solidFill>
                    <a:srgbClr val="000000"/>
                  </a:solidFill>
                  <a:effectLst/>
                  <a:uLnTx/>
                  <a:uFillTx/>
                  <a:latin typeface="Symbol" panose="05050102010706020507" pitchFamily="18" charset="2"/>
                  <a:cs typeface="Arial" panose="020B0604020202020204" pitchFamily="34" charset="0"/>
                </a:rPr>
                <a:t>a</a:t>
              </a:r>
              <a:r>
                <a:rPr kumimoji="0" lang="en-GB" altLang="en-US" sz="1200" b="1" i="0" u="none" strike="noStrike" kern="0" cap="none" spc="0" normalizeH="0" baseline="0" noProof="0" dirty="0">
                  <a:ln>
                    <a:noFill/>
                  </a:ln>
                  <a:solidFill>
                    <a:srgbClr val="000000"/>
                  </a:solidFill>
                  <a:effectLst/>
                  <a:uLnTx/>
                  <a:uFillTx/>
                  <a:cs typeface="Arial" panose="020B0604020202020204" pitchFamily="34" charset="0"/>
                </a:rPr>
                <a:t> </a:t>
              </a:r>
              <a:r>
                <a:rPr kumimoji="0" lang="en-GB" altLang="en-US" sz="1200" b="1" i="1" u="none" strike="noStrike" kern="0" cap="none" spc="0" normalizeH="0" baseline="0" noProof="0" dirty="0">
                  <a:ln>
                    <a:noFill/>
                  </a:ln>
                  <a:solidFill>
                    <a:srgbClr val="000000"/>
                  </a:solidFill>
                  <a:effectLst/>
                  <a:uLnTx/>
                  <a:uFillTx/>
                  <a:cs typeface="Arial" panose="020B0604020202020204" pitchFamily="34" charset="0"/>
                </a:rPr>
                <a:t>D</a:t>
              </a:r>
              <a:r>
                <a:rPr kumimoji="0" lang="en-GB" altLang="en-US" sz="1200" b="1" i="0" u="none" strike="noStrike" kern="0" cap="none" spc="0" normalizeH="0" baseline="30000" noProof="0" dirty="0">
                  <a:ln>
                    <a:noFill/>
                  </a:ln>
                  <a:solidFill>
                    <a:srgbClr val="000000"/>
                  </a:solidFill>
                  <a:effectLst/>
                  <a:uLnTx/>
                  <a:uFillTx/>
                  <a:cs typeface="Arial" panose="020B0604020202020204" pitchFamily="34" charset="0"/>
                </a:rPr>
                <a:t>6</a:t>
              </a:r>
              <a:endParaRPr kumimoji="0" lang="el-GR" altLang="en-US" sz="1200" b="1" i="0" u="none" strike="noStrike" kern="0" cap="none" spc="0" normalizeH="0" baseline="0" noProof="0" dirty="0">
                <a:ln>
                  <a:noFill/>
                </a:ln>
                <a:solidFill>
                  <a:srgbClr val="000000"/>
                </a:solidFill>
                <a:effectLst/>
                <a:uLnTx/>
                <a:uFillTx/>
                <a:cs typeface="Arial" panose="020B0604020202020204" pitchFamily="34" charset="0"/>
              </a:endParaRPr>
            </a:p>
          </p:txBody>
        </p:sp>
      </p:grpSp>
      <p:sp>
        <p:nvSpPr>
          <p:cNvPr id="6" name="Rectangle 5">
            <a:extLst>
              <a:ext uri="{FF2B5EF4-FFF2-40B4-BE49-F238E27FC236}">
                <a16:creationId xmlns:a16="http://schemas.microsoft.com/office/drawing/2014/main" id="{F68835C1-C450-450D-9869-807167BA4635}"/>
              </a:ext>
            </a:extLst>
          </p:cNvPr>
          <p:cNvSpPr/>
          <p:nvPr/>
        </p:nvSpPr>
        <p:spPr>
          <a:xfrm>
            <a:off x="3749950" y="1572331"/>
            <a:ext cx="5175387" cy="2244184"/>
          </a:xfrm>
          <a:prstGeom prst="rect">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10491770-845E-4725-88F5-06351AEDBC9C}"/>
              </a:ext>
            </a:extLst>
          </p:cNvPr>
          <p:cNvSpPr txBox="1"/>
          <p:nvPr/>
        </p:nvSpPr>
        <p:spPr>
          <a:xfrm>
            <a:off x="5497668" y="1581612"/>
            <a:ext cx="1646605" cy="246221"/>
          </a:xfrm>
          <a:prstGeom prst="rect">
            <a:avLst/>
          </a:prstGeom>
          <a:noFill/>
        </p:spPr>
        <p:txBody>
          <a:bodyPr wrap="none" rtlCol="0">
            <a:spAutoFit/>
          </a:bodyPr>
          <a:lstStyle/>
          <a:p>
            <a:r>
              <a:rPr lang="en-GB" sz="1000" dirty="0"/>
              <a:t>Californian Stratocumulus</a:t>
            </a:r>
          </a:p>
        </p:txBody>
      </p:sp>
      <p:sp>
        <p:nvSpPr>
          <p:cNvPr id="18" name="TextBox 17">
            <a:extLst>
              <a:ext uri="{FF2B5EF4-FFF2-40B4-BE49-F238E27FC236}">
                <a16:creationId xmlns:a16="http://schemas.microsoft.com/office/drawing/2014/main" id="{AF5CA1D3-D6D3-4D74-AA61-8AC7FBBE7315}"/>
              </a:ext>
            </a:extLst>
          </p:cNvPr>
          <p:cNvSpPr txBox="1"/>
          <p:nvPr/>
        </p:nvSpPr>
        <p:spPr>
          <a:xfrm>
            <a:off x="4052956" y="1976943"/>
            <a:ext cx="737702" cy="246221"/>
          </a:xfrm>
          <a:prstGeom prst="rect">
            <a:avLst/>
          </a:prstGeom>
          <a:solidFill>
            <a:schemeClr val="bg2"/>
          </a:solidFill>
        </p:spPr>
        <p:txBody>
          <a:bodyPr wrap="none" rtlCol="0">
            <a:spAutoFit/>
          </a:bodyPr>
          <a:lstStyle/>
          <a:p>
            <a:r>
              <a:rPr lang="en-GB" sz="1000" dirty="0"/>
              <a:t>Observed</a:t>
            </a:r>
          </a:p>
        </p:txBody>
      </p:sp>
      <p:sp>
        <p:nvSpPr>
          <p:cNvPr id="20" name="TextBox 19">
            <a:extLst>
              <a:ext uri="{FF2B5EF4-FFF2-40B4-BE49-F238E27FC236}">
                <a16:creationId xmlns:a16="http://schemas.microsoft.com/office/drawing/2014/main" id="{D51D0B70-FAA6-4B60-B216-A9B792CE92BC}"/>
              </a:ext>
            </a:extLst>
          </p:cNvPr>
          <p:cNvSpPr txBox="1"/>
          <p:nvPr/>
        </p:nvSpPr>
        <p:spPr>
          <a:xfrm>
            <a:off x="8238426" y="2457937"/>
            <a:ext cx="532518" cy="246221"/>
          </a:xfrm>
          <a:prstGeom prst="rect">
            <a:avLst/>
          </a:prstGeom>
          <a:solidFill>
            <a:schemeClr val="bg2"/>
          </a:solidFill>
        </p:spPr>
        <p:txBody>
          <a:bodyPr wrap="none" rtlCol="0">
            <a:spAutoFit/>
          </a:bodyPr>
          <a:lstStyle/>
          <a:p>
            <a:r>
              <a:rPr lang="en-GB" sz="1000" dirty="0"/>
              <a:t>Model</a:t>
            </a:r>
          </a:p>
        </p:txBody>
      </p:sp>
      <p:grpSp>
        <p:nvGrpSpPr>
          <p:cNvPr id="7" name="Group 6">
            <a:extLst>
              <a:ext uri="{FF2B5EF4-FFF2-40B4-BE49-F238E27FC236}">
                <a16:creationId xmlns:a16="http://schemas.microsoft.com/office/drawing/2014/main" id="{1D40DE21-AD57-40AB-BB6E-7FDA62A7AD52}"/>
              </a:ext>
            </a:extLst>
          </p:cNvPr>
          <p:cNvGrpSpPr/>
          <p:nvPr/>
        </p:nvGrpSpPr>
        <p:grpSpPr>
          <a:xfrm>
            <a:off x="167861" y="1393370"/>
            <a:ext cx="3034286" cy="3460244"/>
            <a:chOff x="167861" y="1393370"/>
            <a:chExt cx="3034286" cy="3460244"/>
          </a:xfrm>
        </p:grpSpPr>
        <p:pic>
          <p:nvPicPr>
            <p:cNvPr id="4" name="Picture 4">
              <a:extLst>
                <a:ext uri="{FF2B5EF4-FFF2-40B4-BE49-F238E27FC236}">
                  <a16:creationId xmlns:a16="http://schemas.microsoft.com/office/drawing/2014/main" id="{D1DA8122-C46B-4D83-AFF6-EC4CA4B1AA2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793"/>
            <a:stretch/>
          </p:blipFill>
          <p:spPr bwMode="auto">
            <a:xfrm>
              <a:off x="167861" y="1393370"/>
              <a:ext cx="3034286" cy="194847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8">
              <a:extLst>
                <a:ext uri="{FF2B5EF4-FFF2-40B4-BE49-F238E27FC236}">
                  <a16:creationId xmlns:a16="http://schemas.microsoft.com/office/drawing/2014/main" id="{EEA7B3B6-B9C2-45BE-B7F1-504B7A88CAD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1157"/>
            <a:stretch/>
          </p:blipFill>
          <p:spPr bwMode="auto">
            <a:xfrm>
              <a:off x="186489" y="2966719"/>
              <a:ext cx="2983484" cy="1886895"/>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TextBox 4">
            <a:extLst>
              <a:ext uri="{FF2B5EF4-FFF2-40B4-BE49-F238E27FC236}">
                <a16:creationId xmlns:a16="http://schemas.microsoft.com/office/drawing/2014/main" id="{5CE488AB-D18E-495F-83E8-F55EE1829F82}"/>
              </a:ext>
            </a:extLst>
          </p:cNvPr>
          <p:cNvSpPr txBox="1"/>
          <p:nvPr/>
        </p:nvSpPr>
        <p:spPr>
          <a:xfrm>
            <a:off x="6742702" y="3836146"/>
            <a:ext cx="1720343" cy="276999"/>
          </a:xfrm>
          <a:prstGeom prst="rect">
            <a:avLst/>
          </a:prstGeom>
          <a:noFill/>
        </p:spPr>
        <p:txBody>
          <a:bodyPr wrap="none" rtlCol="0">
            <a:spAutoFit/>
          </a:bodyPr>
          <a:lstStyle/>
          <a:p>
            <a:r>
              <a:rPr lang="en-GB" sz="1200" dirty="0"/>
              <a:t>Cloud                   Rain</a:t>
            </a:r>
          </a:p>
        </p:txBody>
      </p:sp>
      <p:cxnSp>
        <p:nvCxnSpPr>
          <p:cNvPr id="10" name="Straight Arrow Connector 9">
            <a:extLst>
              <a:ext uri="{FF2B5EF4-FFF2-40B4-BE49-F238E27FC236}">
                <a16:creationId xmlns:a16="http://schemas.microsoft.com/office/drawing/2014/main" id="{1AE9E1F6-F5FF-4BC4-A235-56E2335117A6}"/>
              </a:ext>
            </a:extLst>
          </p:cNvPr>
          <p:cNvCxnSpPr>
            <a:cxnSpLocks/>
          </p:cNvCxnSpPr>
          <p:nvPr/>
        </p:nvCxnSpPr>
        <p:spPr>
          <a:xfrm flipH="1" flipV="1">
            <a:off x="7062728" y="3337159"/>
            <a:ext cx="1" cy="573007"/>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2A2FE425-3CF2-4C5A-882F-630E24DAC6DF}"/>
              </a:ext>
            </a:extLst>
          </p:cNvPr>
          <p:cNvCxnSpPr>
            <a:cxnSpLocks/>
          </p:cNvCxnSpPr>
          <p:nvPr/>
        </p:nvCxnSpPr>
        <p:spPr>
          <a:xfrm flipV="1">
            <a:off x="8182086" y="3337159"/>
            <a:ext cx="1" cy="569435"/>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14010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C09FC1D-FBE8-42B3-A76C-844364FA0D36}"/>
              </a:ext>
            </a:extLst>
          </p:cNvPr>
          <p:cNvSpPr txBox="1"/>
          <p:nvPr/>
        </p:nvSpPr>
        <p:spPr>
          <a:xfrm>
            <a:off x="3124803" y="673842"/>
            <a:ext cx="5580744" cy="4370427"/>
          </a:xfrm>
          <a:prstGeom prst="rect">
            <a:avLst/>
          </a:prstGeom>
          <a:noFill/>
        </p:spPr>
        <p:txBody>
          <a:bodyPr wrap="square" rtlCol="0">
            <a:spAutoFit/>
          </a:bodyPr>
          <a:lstStyle/>
          <a:p>
            <a:r>
              <a:rPr lang="en-GB" sz="1400" dirty="0"/>
              <a:t>Based on surface based observations made in Ottawa, Canada in the 1940s (Marshall &amp; Palmer, 1948). Caught raindrops on a few hundred dyed filter papers. Drops left stains on the dye, the diameter of which was related to raindrop size.</a:t>
            </a:r>
          </a:p>
          <a:p>
            <a:endParaRPr lang="en-GB" sz="1600" dirty="0"/>
          </a:p>
          <a:p>
            <a:r>
              <a:rPr lang="en-GB" sz="1400" dirty="0"/>
              <a:t>Except for at small sizes drop sizes, the PSD could be fitted with an exponential distribution of the form</a:t>
            </a:r>
          </a:p>
          <a:p>
            <a:endParaRPr lang="en-GB" dirty="0"/>
          </a:p>
          <a:p>
            <a:endParaRPr lang="en-GB" dirty="0"/>
          </a:p>
          <a:p>
            <a:endParaRPr lang="en-GB" dirty="0"/>
          </a:p>
          <a:p>
            <a:r>
              <a:rPr lang="en-GB" sz="1400" i="1" dirty="0">
                <a:ea typeface="Cambria Math" panose="02040503050406030204" pitchFamily="18" charset="0"/>
              </a:rPr>
              <a:t>For 1M </a:t>
            </a:r>
            <a:r>
              <a:rPr lang="en-GB" sz="1400" i="1">
                <a:ea typeface="Cambria Math" panose="02040503050406030204" pitchFamily="18" charset="0"/>
              </a:rPr>
              <a:t>schemes such as the Met Office model, </a:t>
            </a:r>
            <a:r>
              <a:rPr lang="el-GR" i="1" dirty="0">
                <a:latin typeface="Cambria Math" panose="02040503050406030204" pitchFamily="18" charset="0"/>
                <a:ea typeface="Cambria Math" panose="02040503050406030204" pitchFamily="18" charset="0"/>
              </a:rPr>
              <a:t>λ</a:t>
            </a:r>
            <a:r>
              <a:rPr lang="en-GB" i="1" dirty="0">
                <a:ea typeface="Cambria Math" panose="02040503050406030204" pitchFamily="18" charset="0"/>
              </a:rPr>
              <a:t> </a:t>
            </a:r>
            <a:r>
              <a:rPr lang="en-GB" sz="1400" i="1" dirty="0">
                <a:ea typeface="Cambria Math" panose="02040503050406030204" pitchFamily="18" charset="0"/>
              </a:rPr>
              <a:t>can be calculated from the model predicted rain mass, </a:t>
            </a:r>
            <a:r>
              <a:rPr lang="en-GB" i="1" dirty="0" err="1">
                <a:latin typeface="Cambria Math" panose="02040503050406030204" pitchFamily="18" charset="0"/>
                <a:ea typeface="Cambria Math" panose="02040503050406030204" pitchFamily="18" charset="0"/>
              </a:rPr>
              <a:t>q</a:t>
            </a:r>
            <a:r>
              <a:rPr lang="en-GB" i="1" baseline="-25000" dirty="0" err="1">
                <a:latin typeface="Cambria Math" panose="02040503050406030204" pitchFamily="18" charset="0"/>
                <a:ea typeface="Cambria Math" panose="02040503050406030204" pitchFamily="18" charset="0"/>
              </a:rPr>
              <a:t>R</a:t>
            </a:r>
            <a:endParaRPr lang="en-GB" i="1" baseline="-25000" dirty="0">
              <a:latin typeface="Cambria Math" panose="02040503050406030204" pitchFamily="18" charset="0"/>
              <a:ea typeface="Cambria Math" panose="02040503050406030204" pitchFamily="18" charset="0"/>
            </a:endParaRPr>
          </a:p>
          <a:p>
            <a:endParaRPr lang="en-GB" sz="1400" dirty="0">
              <a:latin typeface="Cambria Math" panose="02040503050406030204" pitchFamily="18" charset="0"/>
              <a:ea typeface="Cambria Math" panose="02040503050406030204" pitchFamily="18" charset="0"/>
            </a:endParaRPr>
          </a:p>
          <a:p>
            <a:r>
              <a:rPr lang="en-GB" sz="1400" dirty="0">
                <a:solidFill>
                  <a:srgbClr val="FF0000"/>
                </a:solidFill>
              </a:rPr>
              <a:t>Observations were not representative of small drizzle sized drops</a:t>
            </a:r>
            <a:r>
              <a:rPr lang="en-GB" sz="1400" dirty="0"/>
              <a:t> </a:t>
            </a:r>
          </a:p>
          <a:p>
            <a:endParaRPr lang="en-GB" sz="1400" dirty="0"/>
          </a:p>
          <a:p>
            <a:r>
              <a:rPr lang="en-GB" sz="1400" dirty="0"/>
              <a:t>The Marshall-Palmer PSD was still being used in the operational Met Office regional configurations of the NWP model in 2013!</a:t>
            </a:r>
          </a:p>
          <a:p>
            <a:endParaRPr lang="en-GB" dirty="0"/>
          </a:p>
        </p:txBody>
      </p:sp>
      <p:sp>
        <p:nvSpPr>
          <p:cNvPr id="7" name="Title 2">
            <a:extLst>
              <a:ext uri="{FF2B5EF4-FFF2-40B4-BE49-F238E27FC236}">
                <a16:creationId xmlns:a16="http://schemas.microsoft.com/office/drawing/2014/main" id="{40D0A5E0-0409-4B35-808E-9F5446DA0B91}"/>
              </a:ext>
            </a:extLst>
          </p:cNvPr>
          <p:cNvSpPr>
            <a:spLocks noGrp="1"/>
          </p:cNvSpPr>
          <p:nvPr>
            <p:ph type="title"/>
          </p:nvPr>
        </p:nvSpPr>
        <p:spPr>
          <a:xfrm>
            <a:off x="1856455" y="0"/>
            <a:ext cx="8640000" cy="576000"/>
          </a:xfrm>
        </p:spPr>
        <p:txBody>
          <a:bodyPr>
            <a:normAutofit/>
          </a:bodyPr>
          <a:lstStyle/>
          <a:p>
            <a:r>
              <a:rPr lang="en-GB" sz="2400" dirty="0"/>
              <a:t>The model raindrop Particle Size Distribution (PSD)</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E94F8B93-A388-4694-B733-1594D399FDFC}"/>
                  </a:ext>
                </a:extLst>
              </p:cNvPr>
              <p:cNvSpPr txBox="1"/>
              <p:nvPr/>
            </p:nvSpPr>
            <p:spPr>
              <a:xfrm>
                <a:off x="3124803" y="2489723"/>
                <a:ext cx="538564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𝑁</m:t>
                      </m:r>
                      <m:d>
                        <m:dPr>
                          <m:ctrlPr>
                            <a:rPr lang="en-GB" b="0" i="1" smtClean="0">
                              <a:latin typeface="Cambria Math" panose="02040503050406030204" pitchFamily="18" charset="0"/>
                            </a:rPr>
                          </m:ctrlPr>
                        </m:dPr>
                        <m:e>
                          <m:r>
                            <a:rPr lang="en-GB" b="0" i="1" smtClean="0">
                              <a:latin typeface="Cambria Math" panose="02040503050406030204" pitchFamily="18" charset="0"/>
                            </a:rPr>
                            <m:t>𝐷</m:t>
                          </m:r>
                        </m:e>
                      </m:d>
                      <m:r>
                        <a:rPr lang="en-GB"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𝑁</m:t>
                          </m:r>
                        </m:e>
                        <m:sub>
                          <m:r>
                            <a:rPr lang="en-GB" b="0" i="1" smtClean="0">
                              <a:latin typeface="Cambria Math" panose="02040503050406030204" pitchFamily="18" charset="0"/>
                            </a:rPr>
                            <m:t>0</m:t>
                          </m:r>
                        </m:sub>
                      </m:sSub>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exp</m:t>
                          </m:r>
                        </m:fName>
                        <m:e>
                          <m:d>
                            <m:dPr>
                              <m:ctrlPr>
                                <a:rPr lang="en-GB" b="0" i="1" smtClean="0">
                                  <a:latin typeface="Cambria Math" panose="02040503050406030204" pitchFamily="18" charset="0"/>
                                </a:rPr>
                              </m:ctrlPr>
                            </m:dPr>
                            <m:e>
                              <m:r>
                                <a:rPr lang="en-GB" b="0" i="1" smtClean="0">
                                  <a:latin typeface="Cambria Math" panose="02040503050406030204" pitchFamily="18" charset="0"/>
                                </a:rPr>
                                <m:t>−</m:t>
                              </m:r>
                              <m:r>
                                <m:rPr>
                                  <m:sty m:val="p"/>
                                </m:rPr>
                                <a:rPr lang="el-GR" b="0" i="1" smtClean="0">
                                  <a:latin typeface="Cambria Math" panose="02040503050406030204" pitchFamily="18" charset="0"/>
                                </a:rPr>
                                <m:t>λ</m:t>
                              </m:r>
                              <m:r>
                                <a:rPr lang="en-GB" b="0" i="1" smtClean="0">
                                  <a:latin typeface="Cambria Math" panose="02040503050406030204" pitchFamily="18" charset="0"/>
                                </a:rPr>
                                <m:t>𝐷</m:t>
                              </m:r>
                            </m:e>
                          </m:d>
                        </m:e>
                      </m:func>
                      <m:r>
                        <a:rPr lang="en-GB" b="0" i="1" smtClean="0">
                          <a:latin typeface="Cambria Math" panose="02040503050406030204" pitchFamily="18" charset="0"/>
                        </a:rPr>
                        <m:t>                ;</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𝑁</m:t>
                          </m:r>
                        </m:e>
                        <m:sub>
                          <m:r>
                            <a:rPr lang="en-GB" b="0" i="1" smtClean="0">
                              <a:latin typeface="Cambria Math" panose="02040503050406030204" pitchFamily="18" charset="0"/>
                            </a:rPr>
                            <m:t>0</m:t>
                          </m:r>
                        </m:sub>
                      </m:sSub>
                      <m:r>
                        <a:rPr lang="en-GB" b="0" i="1" smtClean="0">
                          <a:latin typeface="Cambria Math" panose="02040503050406030204" pitchFamily="18" charset="0"/>
                        </a:rPr>
                        <m:t>=8.0</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𝑒</m:t>
                          </m:r>
                        </m:e>
                        <m:sup>
                          <m:r>
                            <a:rPr lang="en-GB" b="0" i="1" smtClean="0">
                              <a:latin typeface="Cambria Math" panose="02040503050406030204" pitchFamily="18" charset="0"/>
                            </a:rPr>
                            <m:t>6</m:t>
                          </m:r>
                        </m:sup>
                      </m:sSup>
                      <m:r>
                        <a:rPr lang="en-GB" b="0" i="1" smtClean="0">
                          <a:latin typeface="Cambria Math" panose="02040503050406030204" pitchFamily="18" charset="0"/>
                        </a:rPr>
                        <m:t> </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𝑚</m:t>
                          </m:r>
                        </m:e>
                        <m:sup>
                          <m:r>
                            <a:rPr lang="en-GB" b="0" i="1" smtClean="0">
                              <a:latin typeface="Cambria Math" panose="02040503050406030204" pitchFamily="18" charset="0"/>
                            </a:rPr>
                            <m:t>−3</m:t>
                          </m:r>
                        </m:sup>
                      </m:sSup>
                      <m:r>
                        <a:rPr lang="en-GB" b="0" i="1" smtClean="0">
                          <a:latin typeface="Cambria Math" panose="02040503050406030204" pitchFamily="18" charset="0"/>
                        </a:rPr>
                        <m:t> </m:t>
                      </m:r>
                      <m:sSup>
                        <m:sSupPr>
                          <m:ctrlPr>
                            <a:rPr lang="en-GB" i="1" smtClean="0">
                              <a:latin typeface="Cambria Math" panose="02040503050406030204" pitchFamily="18" charset="0"/>
                            </a:rPr>
                          </m:ctrlPr>
                        </m:sSupPr>
                        <m:e>
                          <m:r>
                            <a:rPr lang="en-GB" i="1">
                              <a:latin typeface="Cambria Math" panose="02040503050406030204" pitchFamily="18" charset="0"/>
                            </a:rPr>
                            <m:t>𝑚</m:t>
                          </m:r>
                        </m:e>
                        <m:sup>
                          <m:r>
                            <a:rPr lang="en-GB" i="1">
                              <a:latin typeface="Cambria Math" panose="02040503050406030204" pitchFamily="18" charset="0"/>
                            </a:rPr>
                            <m:t>−</m:t>
                          </m:r>
                          <m:r>
                            <a:rPr lang="en-GB" b="0" i="1" smtClean="0">
                              <a:latin typeface="Cambria Math" panose="02040503050406030204" pitchFamily="18" charset="0"/>
                            </a:rPr>
                            <m:t>1</m:t>
                          </m:r>
                        </m:sup>
                      </m:sSup>
                    </m:oMath>
                  </m:oMathPara>
                </a14:m>
                <a:endParaRPr lang="en-GB" dirty="0"/>
              </a:p>
            </p:txBody>
          </p:sp>
        </mc:Choice>
        <mc:Fallback xmlns="">
          <p:sp>
            <p:nvSpPr>
              <p:cNvPr id="9" name="TextBox 8">
                <a:extLst>
                  <a:ext uri="{FF2B5EF4-FFF2-40B4-BE49-F238E27FC236}">
                    <a16:creationId xmlns:a16="http://schemas.microsoft.com/office/drawing/2014/main" id="{E94F8B93-A388-4694-B733-1594D399FDFC}"/>
                  </a:ext>
                </a:extLst>
              </p:cNvPr>
              <p:cNvSpPr txBox="1">
                <a:spLocks noRot="1" noChangeAspect="1" noMove="1" noResize="1" noEditPoints="1" noAdjustHandles="1" noChangeArrowheads="1" noChangeShapeType="1" noTextEdit="1"/>
              </p:cNvSpPr>
              <p:nvPr/>
            </p:nvSpPr>
            <p:spPr>
              <a:xfrm>
                <a:off x="3124803" y="2489723"/>
                <a:ext cx="5385640" cy="369332"/>
              </a:xfrm>
              <a:prstGeom prst="rect">
                <a:avLst/>
              </a:prstGeom>
              <a:blipFill>
                <a:blip r:embed="rId2"/>
                <a:stretch>
                  <a:fillRect b="-8197"/>
                </a:stretch>
              </a:blipFill>
            </p:spPr>
            <p:txBody>
              <a:bodyPr/>
              <a:lstStyle/>
              <a:p>
                <a:r>
                  <a:rPr lang="en-GB">
                    <a:noFill/>
                  </a:rPr>
                  <a:t> </a:t>
                </a:r>
              </a:p>
            </p:txBody>
          </p:sp>
        </mc:Fallback>
      </mc:AlternateContent>
      <p:pic>
        <p:nvPicPr>
          <p:cNvPr id="12" name="Picture 11">
            <a:extLst>
              <a:ext uri="{FF2B5EF4-FFF2-40B4-BE49-F238E27FC236}">
                <a16:creationId xmlns:a16="http://schemas.microsoft.com/office/drawing/2014/main" id="{E87172D5-AFB3-4DCF-8327-E3F619815F45}"/>
              </a:ext>
            </a:extLst>
          </p:cNvPr>
          <p:cNvPicPr>
            <a:picLocks noChangeAspect="1"/>
          </p:cNvPicPr>
          <p:nvPr/>
        </p:nvPicPr>
        <p:blipFill>
          <a:blip r:embed="rId3"/>
          <a:stretch>
            <a:fillRect/>
          </a:stretch>
        </p:blipFill>
        <p:spPr>
          <a:xfrm>
            <a:off x="52068" y="714243"/>
            <a:ext cx="2978874" cy="3234871"/>
          </a:xfrm>
          <a:prstGeom prst="rect">
            <a:avLst/>
          </a:prstGeom>
        </p:spPr>
      </p:pic>
    </p:spTree>
    <p:extLst>
      <p:ext uri="{BB962C8B-B14F-4D97-AF65-F5344CB8AC3E}">
        <p14:creationId xmlns:p14="http://schemas.microsoft.com/office/powerpoint/2010/main" val="27768416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AE0C16A-BCB6-4A03-9441-3DCB9D8993DD}"/>
              </a:ext>
            </a:extLst>
          </p:cNvPr>
          <p:cNvSpPr>
            <a:spLocks noGrp="1"/>
          </p:cNvSpPr>
          <p:nvPr>
            <p:ph type="title"/>
          </p:nvPr>
        </p:nvSpPr>
        <p:spPr>
          <a:xfrm>
            <a:off x="1911619" y="-54392"/>
            <a:ext cx="7305654" cy="576000"/>
          </a:xfrm>
        </p:spPr>
        <p:txBody>
          <a:bodyPr>
            <a:normAutofit/>
          </a:bodyPr>
          <a:lstStyle/>
          <a:p>
            <a:r>
              <a:rPr lang="en-GB" sz="2200" dirty="0"/>
              <a:t>How do we measure the size of raindrops on an aircraft?</a:t>
            </a:r>
          </a:p>
        </p:txBody>
      </p:sp>
      <p:pic>
        <p:nvPicPr>
          <p:cNvPr id="11" name="Picture 6">
            <a:extLst>
              <a:ext uri="{FF2B5EF4-FFF2-40B4-BE49-F238E27FC236}">
                <a16:creationId xmlns:a16="http://schemas.microsoft.com/office/drawing/2014/main" id="{917CD3A0-2F0F-4C83-992B-DD310257AF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91" y="2647562"/>
            <a:ext cx="7398327" cy="2357538"/>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7">
            <a:extLst>
              <a:ext uri="{FF2B5EF4-FFF2-40B4-BE49-F238E27FC236}">
                <a16:creationId xmlns:a16="http://schemas.microsoft.com/office/drawing/2014/main" id="{F6E50E8E-5755-448B-8075-4CBBEE2BDB7F}"/>
              </a:ext>
            </a:extLst>
          </p:cNvPr>
          <p:cNvSpPr txBox="1">
            <a:spLocks noChangeArrowheads="1"/>
          </p:cNvSpPr>
          <p:nvPr/>
        </p:nvSpPr>
        <p:spPr bwMode="auto">
          <a:xfrm>
            <a:off x="-2" y="2396331"/>
            <a:ext cx="2154757" cy="301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85000"/>
              </a:lnSpc>
              <a:spcBef>
                <a:spcPct val="0"/>
              </a:spcBef>
              <a:spcAft>
                <a:spcPct val="0"/>
              </a:spcAft>
              <a:buClrTx/>
              <a:buSzTx/>
              <a:buFontTx/>
              <a:buNone/>
              <a:tabLst/>
              <a:defRPr/>
            </a:pPr>
            <a:r>
              <a:rPr kumimoji="0" lang="en-GB" altLang="en-US" sz="1600" b="0" i="0" u="none" strike="noStrike" kern="0" cap="none" spc="0" normalizeH="0" baseline="0" noProof="0" dirty="0">
                <a:ln>
                  <a:noFill/>
                </a:ln>
                <a:solidFill>
                  <a:srgbClr val="000000"/>
                </a:solidFill>
                <a:effectLst/>
                <a:uLnTx/>
                <a:uFillTx/>
              </a:rPr>
              <a:t>Raindrops in cumulus</a:t>
            </a:r>
          </a:p>
        </p:txBody>
      </p:sp>
      <p:sp>
        <p:nvSpPr>
          <p:cNvPr id="13" name="Text Box 8">
            <a:extLst>
              <a:ext uri="{FF2B5EF4-FFF2-40B4-BE49-F238E27FC236}">
                <a16:creationId xmlns:a16="http://schemas.microsoft.com/office/drawing/2014/main" id="{BAEB2386-2E9A-40AF-8CA5-561DE5922BD1}"/>
              </a:ext>
            </a:extLst>
          </p:cNvPr>
          <p:cNvSpPr txBox="1">
            <a:spLocks noChangeArrowheads="1"/>
          </p:cNvSpPr>
          <p:nvPr/>
        </p:nvSpPr>
        <p:spPr bwMode="auto">
          <a:xfrm>
            <a:off x="52891" y="3717669"/>
            <a:ext cx="2932213" cy="301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85000"/>
              </a:lnSpc>
              <a:spcBef>
                <a:spcPct val="0"/>
              </a:spcBef>
              <a:spcAft>
                <a:spcPct val="0"/>
              </a:spcAft>
              <a:buClrTx/>
              <a:buSzTx/>
              <a:buFontTx/>
              <a:buNone/>
              <a:tabLst/>
              <a:defRPr/>
            </a:pPr>
            <a:r>
              <a:rPr kumimoji="0" lang="en-GB" altLang="en-US" sz="1600" b="0" i="0" u="none" strike="noStrike" kern="0" cap="none" spc="0" normalizeH="0" baseline="0" noProof="0" dirty="0">
                <a:ln>
                  <a:noFill/>
                </a:ln>
                <a:solidFill>
                  <a:srgbClr val="000000"/>
                </a:solidFill>
                <a:effectLst/>
                <a:uLnTx/>
                <a:uFillTx/>
              </a:rPr>
              <a:t>Drizzle drops in stratocumulus</a:t>
            </a:r>
          </a:p>
        </p:txBody>
      </p:sp>
      <p:grpSp>
        <p:nvGrpSpPr>
          <p:cNvPr id="18" name="Group 17">
            <a:extLst>
              <a:ext uri="{FF2B5EF4-FFF2-40B4-BE49-F238E27FC236}">
                <a16:creationId xmlns:a16="http://schemas.microsoft.com/office/drawing/2014/main" id="{BF7DC725-E40D-42B4-9993-BBC4FF0B5645}"/>
              </a:ext>
            </a:extLst>
          </p:cNvPr>
          <p:cNvGrpSpPr/>
          <p:nvPr/>
        </p:nvGrpSpPr>
        <p:grpSpPr>
          <a:xfrm>
            <a:off x="7451218" y="2802799"/>
            <a:ext cx="890264" cy="309122"/>
            <a:chOff x="7434911" y="2844363"/>
            <a:chExt cx="890264" cy="309122"/>
          </a:xfrm>
        </p:grpSpPr>
        <p:sp>
          <p:nvSpPr>
            <p:cNvPr id="14" name="Line 9">
              <a:extLst>
                <a:ext uri="{FF2B5EF4-FFF2-40B4-BE49-F238E27FC236}">
                  <a16:creationId xmlns:a16="http://schemas.microsoft.com/office/drawing/2014/main" id="{A3CEDFA3-77A4-430A-8D98-2376DD7071CB}"/>
                </a:ext>
              </a:extLst>
            </p:cNvPr>
            <p:cNvSpPr>
              <a:spLocks noChangeShapeType="1"/>
            </p:cNvSpPr>
            <p:nvPr/>
          </p:nvSpPr>
          <p:spPr bwMode="auto">
            <a:xfrm flipV="1">
              <a:off x="7434911" y="2844363"/>
              <a:ext cx="0" cy="287338"/>
            </a:xfrm>
            <a:prstGeom prst="line">
              <a:avLst/>
            </a:prstGeom>
            <a:noFill/>
            <a:ln w="9525">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85000"/>
                </a:lnSpc>
                <a:spcBef>
                  <a:spcPct val="0"/>
                </a:spcBef>
                <a:spcAft>
                  <a:spcPct val="0"/>
                </a:spcAft>
                <a:buClrTx/>
                <a:buSzTx/>
                <a:buFontTx/>
                <a:buNone/>
                <a:tabLst/>
                <a:defRPr/>
              </a:pPr>
              <a:endParaRPr kumimoji="0" lang="en-GB" sz="4400" b="0" i="0" u="none" strike="noStrike" kern="0" cap="none" spc="0" normalizeH="0" baseline="0" noProof="0">
                <a:ln>
                  <a:noFill/>
                </a:ln>
                <a:solidFill>
                  <a:srgbClr val="FFFFFF"/>
                </a:solidFill>
                <a:effectLst/>
                <a:uLnTx/>
                <a:uFillTx/>
              </a:endParaRPr>
            </a:p>
          </p:txBody>
        </p:sp>
        <p:sp>
          <p:nvSpPr>
            <p:cNvPr id="15" name="Text Box 10">
              <a:extLst>
                <a:ext uri="{FF2B5EF4-FFF2-40B4-BE49-F238E27FC236}">
                  <a16:creationId xmlns:a16="http://schemas.microsoft.com/office/drawing/2014/main" id="{88BCFA02-2D58-44F8-B4BA-25980DA2A5E6}"/>
                </a:ext>
              </a:extLst>
            </p:cNvPr>
            <p:cNvSpPr txBox="1">
              <a:spLocks noChangeArrowheads="1"/>
            </p:cNvSpPr>
            <p:nvPr/>
          </p:nvSpPr>
          <p:spPr bwMode="auto">
            <a:xfrm>
              <a:off x="7451218" y="2851864"/>
              <a:ext cx="873957" cy="301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85000"/>
                </a:lnSpc>
                <a:spcBef>
                  <a:spcPct val="0"/>
                </a:spcBef>
                <a:spcAft>
                  <a:spcPct val="0"/>
                </a:spcAft>
                <a:buClrTx/>
                <a:buSzTx/>
                <a:buFontTx/>
                <a:buNone/>
                <a:tabLst/>
                <a:defRPr/>
              </a:pPr>
              <a:r>
                <a:rPr kumimoji="0" lang="en-GB" altLang="en-US" sz="1600" b="0" i="0" u="none" strike="noStrike" kern="0" cap="none" spc="0" normalizeH="0" baseline="0" noProof="0" dirty="0">
                  <a:ln>
                    <a:noFill/>
                  </a:ln>
                  <a:solidFill>
                    <a:srgbClr val="FF0000"/>
                  </a:solidFill>
                  <a:effectLst/>
                  <a:uLnTx/>
                  <a:uFillTx/>
                </a:rPr>
                <a:t>800 </a:t>
              </a:r>
              <a:r>
                <a:rPr kumimoji="0" lang="en-GB" altLang="en-US" sz="1600" b="0" i="0" u="none" strike="noStrike" kern="0" cap="none" spc="0" normalizeH="0" baseline="0" noProof="0" dirty="0">
                  <a:ln>
                    <a:noFill/>
                  </a:ln>
                  <a:solidFill>
                    <a:srgbClr val="FF0000"/>
                  </a:solidFill>
                  <a:effectLst/>
                  <a:uLnTx/>
                  <a:uFillTx/>
                  <a:cs typeface="Arial" panose="020B0604020202020204" pitchFamily="34" charset="0"/>
                </a:rPr>
                <a:t>µm</a:t>
              </a:r>
            </a:p>
          </p:txBody>
        </p:sp>
      </p:grpSp>
      <p:pic>
        <p:nvPicPr>
          <p:cNvPr id="16" name="Picture 11">
            <a:extLst>
              <a:ext uri="{FF2B5EF4-FFF2-40B4-BE49-F238E27FC236}">
                <a16:creationId xmlns:a16="http://schemas.microsoft.com/office/drawing/2014/main" id="{05D8DBAE-E099-4852-87E2-24162CCE73E2}"/>
              </a:ext>
            </a:extLst>
          </p:cNvPr>
          <p:cNvPicPr preferRelativeResize="0">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24918" y="660381"/>
            <a:ext cx="2487109" cy="1620000"/>
          </a:xfrm>
          <a:prstGeom prst="rect">
            <a:avLst/>
          </a:prstGeom>
          <a:noFill/>
          <a:ln w="15875">
            <a:solidFill>
              <a:schemeClr val="tx1"/>
            </a:solidFill>
          </a:ln>
          <a:extLst>
            <a:ext uri="{909E8E84-426E-40DD-AFC4-6F175D3DCCD1}">
              <a14:hiddenFill xmlns:a14="http://schemas.microsoft.com/office/drawing/2010/main">
                <a:solidFill>
                  <a:srgbClr val="FFFFFF"/>
                </a:solidFill>
              </a14:hiddenFill>
            </a:ext>
          </a:extLst>
        </p:spPr>
      </p:pic>
      <p:pic>
        <p:nvPicPr>
          <p:cNvPr id="17" name="Picture 12">
            <a:extLst>
              <a:ext uri="{FF2B5EF4-FFF2-40B4-BE49-F238E27FC236}">
                <a16:creationId xmlns:a16="http://schemas.microsoft.com/office/drawing/2014/main" id="{5EBB0CBC-B983-4EF6-9E2E-5AA094313B2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393" y="657225"/>
            <a:ext cx="2422525" cy="1618117"/>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nvGrpSpPr>
          <p:cNvPr id="19" name="Group 18">
            <a:extLst>
              <a:ext uri="{FF2B5EF4-FFF2-40B4-BE49-F238E27FC236}">
                <a16:creationId xmlns:a16="http://schemas.microsoft.com/office/drawing/2014/main" id="{4FCFB08F-16EE-4A60-9D93-59100555EFAE}"/>
              </a:ext>
            </a:extLst>
          </p:cNvPr>
          <p:cNvGrpSpPr/>
          <p:nvPr/>
        </p:nvGrpSpPr>
        <p:grpSpPr>
          <a:xfrm>
            <a:off x="7504111" y="4167472"/>
            <a:ext cx="890264" cy="309122"/>
            <a:chOff x="7434911" y="2844363"/>
            <a:chExt cx="890264" cy="309122"/>
          </a:xfrm>
        </p:grpSpPr>
        <p:sp>
          <p:nvSpPr>
            <p:cNvPr id="20" name="Line 9">
              <a:extLst>
                <a:ext uri="{FF2B5EF4-FFF2-40B4-BE49-F238E27FC236}">
                  <a16:creationId xmlns:a16="http://schemas.microsoft.com/office/drawing/2014/main" id="{4E40A2D2-2414-48F0-8FD2-2D953193F805}"/>
                </a:ext>
              </a:extLst>
            </p:cNvPr>
            <p:cNvSpPr>
              <a:spLocks noChangeShapeType="1"/>
            </p:cNvSpPr>
            <p:nvPr/>
          </p:nvSpPr>
          <p:spPr bwMode="auto">
            <a:xfrm flipV="1">
              <a:off x="7434911" y="2844363"/>
              <a:ext cx="0" cy="287338"/>
            </a:xfrm>
            <a:prstGeom prst="line">
              <a:avLst/>
            </a:prstGeom>
            <a:noFill/>
            <a:ln w="9525">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85000"/>
                </a:lnSpc>
                <a:spcBef>
                  <a:spcPct val="0"/>
                </a:spcBef>
                <a:spcAft>
                  <a:spcPct val="0"/>
                </a:spcAft>
                <a:buClrTx/>
                <a:buSzTx/>
                <a:buFontTx/>
                <a:buNone/>
                <a:tabLst/>
                <a:defRPr/>
              </a:pPr>
              <a:endParaRPr kumimoji="0" lang="en-GB" sz="4400" b="0" i="0" u="none" strike="noStrike" kern="0" cap="none" spc="0" normalizeH="0" baseline="0" noProof="0">
                <a:ln>
                  <a:noFill/>
                </a:ln>
                <a:solidFill>
                  <a:srgbClr val="FFFFFF"/>
                </a:solidFill>
                <a:effectLst/>
                <a:uLnTx/>
                <a:uFillTx/>
              </a:endParaRPr>
            </a:p>
          </p:txBody>
        </p:sp>
        <p:sp>
          <p:nvSpPr>
            <p:cNvPr id="21" name="Text Box 10">
              <a:extLst>
                <a:ext uri="{FF2B5EF4-FFF2-40B4-BE49-F238E27FC236}">
                  <a16:creationId xmlns:a16="http://schemas.microsoft.com/office/drawing/2014/main" id="{06420965-3636-47C3-B29D-298AE834C961}"/>
                </a:ext>
              </a:extLst>
            </p:cNvPr>
            <p:cNvSpPr txBox="1">
              <a:spLocks noChangeArrowheads="1"/>
            </p:cNvSpPr>
            <p:nvPr/>
          </p:nvSpPr>
          <p:spPr bwMode="auto">
            <a:xfrm>
              <a:off x="7451218" y="2851864"/>
              <a:ext cx="873957" cy="301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85000"/>
                </a:lnSpc>
                <a:spcBef>
                  <a:spcPct val="0"/>
                </a:spcBef>
                <a:spcAft>
                  <a:spcPct val="0"/>
                </a:spcAft>
                <a:buClrTx/>
                <a:buSzTx/>
                <a:buFontTx/>
                <a:buNone/>
                <a:tabLst/>
                <a:defRPr/>
              </a:pPr>
              <a:r>
                <a:rPr kumimoji="0" lang="en-GB" altLang="en-US" sz="1600" b="0" i="0" u="none" strike="noStrike" kern="0" cap="none" spc="0" normalizeH="0" baseline="0" noProof="0" dirty="0">
                  <a:ln>
                    <a:noFill/>
                  </a:ln>
                  <a:solidFill>
                    <a:srgbClr val="FF0000"/>
                  </a:solidFill>
                  <a:effectLst/>
                  <a:uLnTx/>
                  <a:uFillTx/>
                </a:rPr>
                <a:t>800 </a:t>
              </a:r>
              <a:r>
                <a:rPr kumimoji="0" lang="en-GB" altLang="en-US" sz="1600" b="0" i="0" u="none" strike="noStrike" kern="0" cap="none" spc="0" normalizeH="0" baseline="0" noProof="0" dirty="0">
                  <a:ln>
                    <a:noFill/>
                  </a:ln>
                  <a:solidFill>
                    <a:srgbClr val="FF0000"/>
                  </a:solidFill>
                  <a:effectLst/>
                  <a:uLnTx/>
                  <a:uFillTx/>
                  <a:cs typeface="Arial" panose="020B0604020202020204" pitchFamily="34" charset="0"/>
                </a:rPr>
                <a:t>µm</a:t>
              </a:r>
            </a:p>
          </p:txBody>
        </p:sp>
      </p:grpSp>
      <p:grpSp>
        <p:nvGrpSpPr>
          <p:cNvPr id="22" name="Group 21">
            <a:extLst>
              <a:ext uri="{FF2B5EF4-FFF2-40B4-BE49-F238E27FC236}">
                <a16:creationId xmlns:a16="http://schemas.microsoft.com/office/drawing/2014/main" id="{76306B13-8AD8-443A-9A4A-7DB82AAFFC7D}"/>
              </a:ext>
            </a:extLst>
          </p:cNvPr>
          <p:cNvGrpSpPr/>
          <p:nvPr/>
        </p:nvGrpSpPr>
        <p:grpSpPr>
          <a:xfrm>
            <a:off x="5916142" y="662286"/>
            <a:ext cx="1795079" cy="2014898"/>
            <a:chOff x="2145550" y="1509486"/>
            <a:chExt cx="1795079" cy="2014898"/>
          </a:xfrm>
        </p:grpSpPr>
        <p:grpSp>
          <p:nvGrpSpPr>
            <p:cNvPr id="23" name="Group 22">
              <a:extLst>
                <a:ext uri="{FF2B5EF4-FFF2-40B4-BE49-F238E27FC236}">
                  <a16:creationId xmlns:a16="http://schemas.microsoft.com/office/drawing/2014/main" id="{818129CD-AC7B-4FA8-91C6-09683BCAE47E}"/>
                </a:ext>
              </a:extLst>
            </p:cNvPr>
            <p:cNvGrpSpPr/>
            <p:nvPr/>
          </p:nvGrpSpPr>
          <p:grpSpPr>
            <a:xfrm>
              <a:off x="2506133" y="1509486"/>
              <a:ext cx="1434496" cy="1701074"/>
              <a:chOff x="2506133" y="1509486"/>
              <a:chExt cx="1434496" cy="1701074"/>
            </a:xfrm>
          </p:grpSpPr>
          <p:cxnSp>
            <p:nvCxnSpPr>
              <p:cNvPr id="26" name="Straight Connector 25">
                <a:extLst>
                  <a:ext uri="{FF2B5EF4-FFF2-40B4-BE49-F238E27FC236}">
                    <a16:creationId xmlns:a16="http://schemas.microsoft.com/office/drawing/2014/main" id="{3308BC77-AE69-49C2-BAA1-4B6E405CB903}"/>
                  </a:ext>
                </a:extLst>
              </p:cNvPr>
              <p:cNvCxnSpPr>
                <a:cxnSpLocks/>
              </p:cNvCxnSpPr>
              <p:nvPr/>
            </p:nvCxnSpPr>
            <p:spPr>
              <a:xfrm>
                <a:off x="2506133" y="1509486"/>
                <a:ext cx="0" cy="170107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7273654-CFCE-4F00-A5C8-C4423E69AE9E}"/>
                  </a:ext>
                </a:extLst>
              </p:cNvPr>
              <p:cNvCxnSpPr>
                <a:cxnSpLocks/>
              </p:cNvCxnSpPr>
              <p:nvPr/>
            </p:nvCxnSpPr>
            <p:spPr>
              <a:xfrm flipH="1">
                <a:off x="2506134" y="3210560"/>
                <a:ext cx="143449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7156FF33-4179-44FA-AE0C-6AFAC099248C}"/>
                  </a:ext>
                </a:extLst>
              </p:cNvPr>
              <p:cNvSpPr/>
              <p:nvPr/>
            </p:nvSpPr>
            <p:spPr>
              <a:xfrm>
                <a:off x="2830286" y="1886857"/>
                <a:ext cx="101600" cy="1015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8CD25E37-CD6B-4091-A89E-02E00D1E24F7}"/>
                  </a:ext>
                </a:extLst>
              </p:cNvPr>
              <p:cNvSpPr/>
              <p:nvPr/>
            </p:nvSpPr>
            <p:spPr>
              <a:xfrm>
                <a:off x="3033486" y="2012410"/>
                <a:ext cx="101600" cy="1015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id="{6F0D725A-00B5-4D14-889A-FA72EA9547AA}"/>
                  </a:ext>
                </a:extLst>
              </p:cNvPr>
              <p:cNvSpPr/>
              <p:nvPr/>
            </p:nvSpPr>
            <p:spPr>
              <a:xfrm>
                <a:off x="3207658" y="2139406"/>
                <a:ext cx="101600" cy="1015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a:extLst>
                  <a:ext uri="{FF2B5EF4-FFF2-40B4-BE49-F238E27FC236}">
                    <a16:creationId xmlns:a16="http://schemas.microsoft.com/office/drawing/2014/main" id="{EA0ACDE0-0A7B-4568-93FD-B724C640437F}"/>
                  </a:ext>
                </a:extLst>
              </p:cNvPr>
              <p:cNvSpPr/>
              <p:nvPr/>
            </p:nvSpPr>
            <p:spPr>
              <a:xfrm>
                <a:off x="3323773" y="2322285"/>
                <a:ext cx="101600" cy="1015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1A1AFB1D-8EE4-4CCF-82A6-0BF0FAF46793}"/>
                  </a:ext>
                </a:extLst>
              </p:cNvPr>
              <p:cNvSpPr/>
              <p:nvPr/>
            </p:nvSpPr>
            <p:spPr>
              <a:xfrm>
                <a:off x="3410859" y="2547261"/>
                <a:ext cx="101600" cy="1015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a:extLst>
                  <a:ext uri="{FF2B5EF4-FFF2-40B4-BE49-F238E27FC236}">
                    <a16:creationId xmlns:a16="http://schemas.microsoft.com/office/drawing/2014/main" id="{4252D671-651E-479C-B0E9-2008D89795DF}"/>
                  </a:ext>
                </a:extLst>
              </p:cNvPr>
              <p:cNvSpPr/>
              <p:nvPr/>
            </p:nvSpPr>
            <p:spPr>
              <a:xfrm>
                <a:off x="3512459" y="2750461"/>
                <a:ext cx="101600" cy="1015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extLst>
                  <a:ext uri="{FF2B5EF4-FFF2-40B4-BE49-F238E27FC236}">
                    <a16:creationId xmlns:a16="http://schemas.microsoft.com/office/drawing/2014/main" id="{E27EB03E-0A74-4374-AE6F-AB1541095BF2}"/>
                  </a:ext>
                </a:extLst>
              </p:cNvPr>
              <p:cNvSpPr/>
              <p:nvPr/>
            </p:nvSpPr>
            <p:spPr>
              <a:xfrm>
                <a:off x="3635831" y="2980517"/>
                <a:ext cx="101600" cy="1015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a:extLst>
                  <a:ext uri="{FF2B5EF4-FFF2-40B4-BE49-F238E27FC236}">
                    <a16:creationId xmlns:a16="http://schemas.microsoft.com/office/drawing/2014/main" id="{62ADE408-B594-4B9E-A43F-65EDE0DD4946}"/>
                  </a:ext>
                </a:extLst>
              </p:cNvPr>
              <p:cNvSpPr/>
              <p:nvPr/>
            </p:nvSpPr>
            <p:spPr>
              <a:xfrm>
                <a:off x="2610153" y="1836061"/>
                <a:ext cx="101600" cy="1015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4" name="TextBox 23">
              <a:extLst>
                <a:ext uri="{FF2B5EF4-FFF2-40B4-BE49-F238E27FC236}">
                  <a16:creationId xmlns:a16="http://schemas.microsoft.com/office/drawing/2014/main" id="{A9F21960-98FE-4F9E-AE83-154CCAEC367D}"/>
                </a:ext>
              </a:extLst>
            </p:cNvPr>
            <p:cNvSpPr txBox="1"/>
            <p:nvPr/>
          </p:nvSpPr>
          <p:spPr>
            <a:xfrm rot="16200000">
              <a:off x="1521157" y="2216835"/>
              <a:ext cx="1618117" cy="369332"/>
            </a:xfrm>
            <a:prstGeom prst="rect">
              <a:avLst/>
            </a:prstGeom>
            <a:noFill/>
          </p:spPr>
          <p:txBody>
            <a:bodyPr wrap="square" rtlCol="0">
              <a:spAutoFit/>
            </a:bodyPr>
            <a:lstStyle/>
            <a:p>
              <a:r>
                <a:rPr lang="en-GB" dirty="0"/>
                <a:t>Concentration</a:t>
              </a:r>
            </a:p>
          </p:txBody>
        </p:sp>
        <p:sp>
          <p:nvSpPr>
            <p:cNvPr id="25" name="TextBox 24">
              <a:extLst>
                <a:ext uri="{FF2B5EF4-FFF2-40B4-BE49-F238E27FC236}">
                  <a16:creationId xmlns:a16="http://schemas.microsoft.com/office/drawing/2014/main" id="{78EE6CFF-CA21-4913-87DD-6AC1F8046EF7}"/>
                </a:ext>
              </a:extLst>
            </p:cNvPr>
            <p:cNvSpPr txBox="1"/>
            <p:nvPr/>
          </p:nvSpPr>
          <p:spPr>
            <a:xfrm>
              <a:off x="2878952" y="3155052"/>
              <a:ext cx="633507" cy="369332"/>
            </a:xfrm>
            <a:prstGeom prst="rect">
              <a:avLst/>
            </a:prstGeom>
            <a:noFill/>
          </p:spPr>
          <p:txBody>
            <a:bodyPr wrap="none" rtlCol="0">
              <a:spAutoFit/>
            </a:bodyPr>
            <a:lstStyle/>
            <a:p>
              <a:r>
                <a:rPr lang="en-GB" dirty="0"/>
                <a:t>Size</a:t>
              </a:r>
            </a:p>
          </p:txBody>
        </p:sp>
      </p:grpSp>
      <p:sp>
        <p:nvSpPr>
          <p:cNvPr id="36" name="Arrow: Right 35">
            <a:extLst>
              <a:ext uri="{FF2B5EF4-FFF2-40B4-BE49-F238E27FC236}">
                <a16:creationId xmlns:a16="http://schemas.microsoft.com/office/drawing/2014/main" id="{010F3E7B-1C3D-4202-8884-BFD56C0320C8}"/>
              </a:ext>
            </a:extLst>
          </p:cNvPr>
          <p:cNvSpPr/>
          <p:nvPr/>
        </p:nvSpPr>
        <p:spPr>
          <a:xfrm>
            <a:off x="5107250" y="1393799"/>
            <a:ext cx="676909" cy="223522"/>
          </a:xfrm>
          <a:prstGeom prst="rightArrow">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TextBox 36">
            <a:extLst>
              <a:ext uri="{FF2B5EF4-FFF2-40B4-BE49-F238E27FC236}">
                <a16:creationId xmlns:a16="http://schemas.microsoft.com/office/drawing/2014/main" id="{A08656B0-46CD-42F5-83EF-5B24AA9D3B3F}"/>
              </a:ext>
            </a:extLst>
          </p:cNvPr>
          <p:cNvSpPr txBox="1"/>
          <p:nvPr/>
        </p:nvSpPr>
        <p:spPr>
          <a:xfrm>
            <a:off x="4635610" y="5335325"/>
            <a:ext cx="2210926" cy="369332"/>
          </a:xfrm>
          <a:prstGeom prst="rect">
            <a:avLst/>
          </a:prstGeom>
          <a:noFill/>
        </p:spPr>
        <p:txBody>
          <a:bodyPr wrap="none" rtlCol="0">
            <a:spAutoFit/>
          </a:bodyPr>
          <a:lstStyle/>
          <a:p>
            <a:r>
              <a:rPr lang="en-GB" dirty="0"/>
              <a:t>Temporal frequency</a:t>
            </a:r>
          </a:p>
        </p:txBody>
      </p:sp>
    </p:spTree>
    <p:extLst>
      <p:ext uri="{BB962C8B-B14F-4D97-AF65-F5344CB8AC3E}">
        <p14:creationId xmlns:p14="http://schemas.microsoft.com/office/powerpoint/2010/main" val="100146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523F950-0BFD-41DD-AACF-C52F9D8C7E76}"/>
              </a:ext>
            </a:extLst>
          </p:cNvPr>
          <p:cNvPicPr>
            <a:picLocks noChangeAspect="1"/>
          </p:cNvPicPr>
          <p:nvPr/>
        </p:nvPicPr>
        <p:blipFill>
          <a:blip r:embed="rId2"/>
          <a:stretch>
            <a:fillRect/>
          </a:stretch>
        </p:blipFill>
        <p:spPr>
          <a:xfrm>
            <a:off x="5362003" y="223145"/>
            <a:ext cx="3572566" cy="4450466"/>
          </a:xfrm>
          <a:prstGeom prst="rect">
            <a:avLst/>
          </a:prstGeom>
        </p:spPr>
      </p:pic>
      <p:sp>
        <p:nvSpPr>
          <p:cNvPr id="15" name="Text Box 7">
            <a:extLst>
              <a:ext uri="{FF2B5EF4-FFF2-40B4-BE49-F238E27FC236}">
                <a16:creationId xmlns:a16="http://schemas.microsoft.com/office/drawing/2014/main" id="{C9F3F057-5926-4EAA-8DAB-32165450C9B1}"/>
              </a:ext>
            </a:extLst>
          </p:cNvPr>
          <p:cNvSpPr txBox="1">
            <a:spLocks noChangeArrowheads="1"/>
          </p:cNvSpPr>
          <p:nvPr/>
        </p:nvSpPr>
        <p:spPr bwMode="auto">
          <a:xfrm>
            <a:off x="409462" y="1683826"/>
            <a:ext cx="4351224" cy="10733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685800" fontAlgn="base">
              <a:lnSpc>
                <a:spcPct val="85000"/>
              </a:lnSpc>
              <a:spcBef>
                <a:spcPct val="0"/>
              </a:spcBef>
              <a:spcAft>
                <a:spcPct val="0"/>
              </a:spcAft>
              <a:buFontTx/>
              <a:buChar char="•"/>
            </a:pPr>
            <a:r>
              <a:rPr lang="en-GB" altLang="en-US" sz="1500" dirty="0">
                <a:solidFill>
                  <a:srgbClr val="000000"/>
                </a:solidFill>
                <a:latin typeface="Arial" panose="020B0604020202020204" pitchFamily="34" charset="0"/>
              </a:rPr>
              <a:t> Drizzle from stratocumulus clouds in the SE Pacific (FAAM aircraft, VOCALS-Rex campaign)</a:t>
            </a:r>
          </a:p>
          <a:p>
            <a:pPr defTabSz="685800" fontAlgn="base">
              <a:lnSpc>
                <a:spcPct val="85000"/>
              </a:lnSpc>
              <a:spcBef>
                <a:spcPct val="0"/>
              </a:spcBef>
              <a:spcAft>
                <a:spcPct val="0"/>
              </a:spcAft>
              <a:buFontTx/>
              <a:buChar char="•"/>
            </a:pPr>
            <a:endParaRPr lang="en-GB" altLang="en-US" sz="1500" dirty="0">
              <a:solidFill>
                <a:srgbClr val="000000"/>
              </a:solidFill>
              <a:latin typeface="Arial" panose="020B0604020202020204" pitchFamily="34" charset="0"/>
            </a:endParaRPr>
          </a:p>
          <a:p>
            <a:pPr defTabSz="685800" fontAlgn="base">
              <a:lnSpc>
                <a:spcPct val="85000"/>
              </a:lnSpc>
              <a:spcBef>
                <a:spcPct val="0"/>
              </a:spcBef>
              <a:spcAft>
                <a:spcPct val="0"/>
              </a:spcAft>
              <a:buFontTx/>
              <a:buChar char="•"/>
            </a:pPr>
            <a:r>
              <a:rPr lang="en-GB" altLang="en-US" sz="1500" dirty="0">
                <a:solidFill>
                  <a:srgbClr val="000000"/>
                </a:solidFill>
                <a:latin typeface="Arial" panose="020B0604020202020204" pitchFamily="34" charset="0"/>
              </a:rPr>
              <a:t> Exponential size spectra fitted to particles with D &gt; 50 </a:t>
            </a:r>
            <a:r>
              <a:rPr lang="en-GB" altLang="en-US" sz="1500" dirty="0">
                <a:solidFill>
                  <a:srgbClr val="000000"/>
                </a:solidFill>
                <a:latin typeface="Arial" panose="020B0604020202020204" pitchFamily="34" charset="0"/>
                <a:cs typeface="Arial" panose="020B0604020202020204" pitchFamily="34" charset="0"/>
              </a:rPr>
              <a:t>µm to determine </a:t>
            </a:r>
            <a:r>
              <a:rPr lang="en-GB" altLang="en-US" sz="1500" i="1" dirty="0">
                <a:solidFill>
                  <a:srgbClr val="000000"/>
                </a:solidFill>
                <a:latin typeface="Arial" panose="020B0604020202020204" pitchFamily="34" charset="0"/>
                <a:cs typeface="Arial" panose="020B0604020202020204" pitchFamily="34" charset="0"/>
              </a:rPr>
              <a:t>N</a:t>
            </a:r>
            <a:r>
              <a:rPr lang="en-GB" altLang="en-US" sz="1500" i="1" baseline="-25000" dirty="0">
                <a:solidFill>
                  <a:srgbClr val="000000"/>
                </a:solidFill>
                <a:latin typeface="Arial" panose="020B0604020202020204" pitchFamily="34" charset="0"/>
                <a:cs typeface="Arial" panose="020B0604020202020204" pitchFamily="34" charset="0"/>
              </a:rPr>
              <a:t>0</a:t>
            </a:r>
            <a:r>
              <a:rPr lang="en-GB" altLang="en-US" sz="1500" i="1" dirty="0">
                <a:solidFill>
                  <a:srgbClr val="000000"/>
                </a:solidFill>
                <a:latin typeface="Arial" panose="020B0604020202020204" pitchFamily="34" charset="0"/>
                <a:cs typeface="Arial" panose="020B0604020202020204" pitchFamily="34" charset="0"/>
              </a:rPr>
              <a:t> </a:t>
            </a:r>
            <a:r>
              <a:rPr lang="en-GB" altLang="en-US" sz="1500" dirty="0">
                <a:solidFill>
                  <a:srgbClr val="000000"/>
                </a:solidFill>
                <a:latin typeface="Arial" panose="020B0604020202020204" pitchFamily="34" charset="0"/>
                <a:cs typeface="Arial" panose="020B0604020202020204" pitchFamily="34" charset="0"/>
              </a:rPr>
              <a:t>and </a:t>
            </a:r>
            <a:r>
              <a:rPr lang="el-GR" altLang="en-US" sz="1500" i="1" dirty="0">
                <a:solidFill>
                  <a:srgbClr val="000000"/>
                </a:solidFill>
                <a:latin typeface="Arial" panose="020B0604020202020204" pitchFamily="34" charset="0"/>
                <a:cs typeface="Arial" panose="020B0604020202020204" pitchFamily="34" charset="0"/>
              </a:rPr>
              <a:t>λ</a:t>
            </a:r>
            <a:r>
              <a:rPr lang="en-GB" altLang="en-US" sz="1500" dirty="0">
                <a:solidFill>
                  <a:srgbClr val="000000"/>
                </a:solidFill>
                <a:latin typeface="Arial" panose="020B0604020202020204" pitchFamily="34" charset="0"/>
              </a:rPr>
              <a:t>  </a:t>
            </a: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512E8170-6304-4C60-A90B-D814F4789F28}"/>
                  </a:ext>
                </a:extLst>
              </p:cNvPr>
              <p:cNvSpPr txBox="1"/>
              <p:nvPr/>
            </p:nvSpPr>
            <p:spPr>
              <a:xfrm>
                <a:off x="345799" y="2932409"/>
                <a:ext cx="242560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𝑁</m:t>
                      </m:r>
                      <m:d>
                        <m:dPr>
                          <m:ctrlPr>
                            <a:rPr lang="en-GB" b="0" i="1" smtClean="0">
                              <a:latin typeface="Cambria Math" panose="02040503050406030204" pitchFamily="18" charset="0"/>
                            </a:rPr>
                          </m:ctrlPr>
                        </m:dPr>
                        <m:e>
                          <m:r>
                            <a:rPr lang="en-GB" b="0" i="1" smtClean="0">
                              <a:latin typeface="Cambria Math" panose="02040503050406030204" pitchFamily="18" charset="0"/>
                            </a:rPr>
                            <m:t>𝐷</m:t>
                          </m:r>
                        </m:e>
                      </m:d>
                      <m:r>
                        <a:rPr lang="en-GB"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𝑁</m:t>
                          </m:r>
                        </m:e>
                        <m:sub>
                          <m:r>
                            <a:rPr lang="en-GB" b="0" i="1" smtClean="0">
                              <a:latin typeface="Cambria Math" panose="02040503050406030204" pitchFamily="18" charset="0"/>
                            </a:rPr>
                            <m:t>0</m:t>
                          </m:r>
                        </m:sub>
                      </m:sSub>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exp</m:t>
                          </m:r>
                        </m:fName>
                        <m:e>
                          <m:d>
                            <m:dPr>
                              <m:ctrlPr>
                                <a:rPr lang="en-GB" b="0" i="1" smtClean="0">
                                  <a:latin typeface="Cambria Math" panose="02040503050406030204" pitchFamily="18" charset="0"/>
                                </a:rPr>
                              </m:ctrlPr>
                            </m:dPr>
                            <m:e>
                              <m:r>
                                <a:rPr lang="en-GB" b="0" i="1" smtClean="0">
                                  <a:latin typeface="Cambria Math" panose="02040503050406030204" pitchFamily="18" charset="0"/>
                                </a:rPr>
                                <m:t>−</m:t>
                              </m:r>
                              <m:r>
                                <m:rPr>
                                  <m:sty m:val="p"/>
                                </m:rPr>
                                <a:rPr lang="el-GR" b="0" i="1" smtClean="0">
                                  <a:latin typeface="Cambria Math" panose="02040503050406030204" pitchFamily="18" charset="0"/>
                                </a:rPr>
                                <m:t>λ</m:t>
                              </m:r>
                              <m:r>
                                <a:rPr lang="en-GB" b="0" i="1" smtClean="0">
                                  <a:latin typeface="Cambria Math" panose="02040503050406030204" pitchFamily="18" charset="0"/>
                                </a:rPr>
                                <m:t>𝐷</m:t>
                              </m:r>
                            </m:e>
                          </m:d>
                        </m:e>
                      </m:func>
                    </m:oMath>
                  </m:oMathPara>
                </a14:m>
                <a:endParaRPr lang="en-GB" dirty="0"/>
              </a:p>
            </p:txBody>
          </p:sp>
        </mc:Choice>
        <mc:Fallback xmlns="">
          <p:sp>
            <p:nvSpPr>
              <p:cNvPr id="16" name="TextBox 15">
                <a:extLst>
                  <a:ext uri="{FF2B5EF4-FFF2-40B4-BE49-F238E27FC236}">
                    <a16:creationId xmlns:a16="http://schemas.microsoft.com/office/drawing/2014/main" id="{512E8170-6304-4C60-A90B-D814F4789F28}"/>
                  </a:ext>
                </a:extLst>
              </p:cNvPr>
              <p:cNvSpPr txBox="1">
                <a:spLocks noRot="1" noChangeAspect="1" noMove="1" noResize="1" noEditPoints="1" noAdjustHandles="1" noChangeArrowheads="1" noChangeShapeType="1" noTextEdit="1"/>
              </p:cNvSpPr>
              <p:nvPr/>
            </p:nvSpPr>
            <p:spPr>
              <a:xfrm>
                <a:off x="345799" y="2932409"/>
                <a:ext cx="2425600" cy="369332"/>
              </a:xfrm>
              <a:prstGeom prst="rect">
                <a:avLst/>
              </a:prstGeom>
              <a:blipFill>
                <a:blip r:embed="rId3"/>
                <a:stretch>
                  <a:fillRect b="-8197"/>
                </a:stretch>
              </a:blipFill>
            </p:spPr>
            <p:txBody>
              <a:bodyPr/>
              <a:lstStyle/>
              <a:p>
                <a:r>
                  <a:rPr lang="en-GB">
                    <a:noFill/>
                  </a:rPr>
                  <a:t> </a:t>
                </a:r>
              </a:p>
            </p:txBody>
          </p:sp>
        </mc:Fallback>
      </mc:AlternateContent>
      <p:sp>
        <p:nvSpPr>
          <p:cNvPr id="17" name="TextBox 16">
            <a:extLst>
              <a:ext uri="{FF2B5EF4-FFF2-40B4-BE49-F238E27FC236}">
                <a16:creationId xmlns:a16="http://schemas.microsoft.com/office/drawing/2014/main" id="{BCAF902D-2452-4134-8425-77EBA6352899}"/>
              </a:ext>
            </a:extLst>
          </p:cNvPr>
          <p:cNvSpPr txBox="1"/>
          <p:nvPr/>
        </p:nvSpPr>
        <p:spPr>
          <a:xfrm>
            <a:off x="224972" y="754743"/>
            <a:ext cx="4506362" cy="369332"/>
          </a:xfrm>
          <a:prstGeom prst="rect">
            <a:avLst/>
          </a:prstGeom>
          <a:noFill/>
        </p:spPr>
        <p:txBody>
          <a:bodyPr wrap="none" rtlCol="0">
            <a:spAutoFit/>
          </a:bodyPr>
          <a:lstStyle/>
          <a:p>
            <a:r>
              <a:rPr lang="en-GB"/>
              <a:t>Example PSD </a:t>
            </a:r>
            <a:r>
              <a:rPr lang="en-GB" dirty="0"/>
              <a:t>from aircraft measurements</a:t>
            </a:r>
          </a:p>
        </p:txBody>
      </p:sp>
    </p:spTree>
    <p:extLst>
      <p:ext uri="{BB962C8B-B14F-4D97-AF65-F5344CB8AC3E}">
        <p14:creationId xmlns:p14="http://schemas.microsoft.com/office/powerpoint/2010/main" val="37635946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898FA49-9B69-4225-827F-0445661F7AF2}"/>
              </a:ext>
            </a:extLst>
          </p:cNvPr>
          <p:cNvPicPr>
            <a:picLocks noChangeAspect="1"/>
          </p:cNvPicPr>
          <p:nvPr/>
        </p:nvPicPr>
        <p:blipFill>
          <a:blip r:embed="rId2"/>
          <a:stretch>
            <a:fillRect/>
          </a:stretch>
        </p:blipFill>
        <p:spPr>
          <a:xfrm>
            <a:off x="117385" y="846249"/>
            <a:ext cx="5109314" cy="3867760"/>
          </a:xfrm>
          <a:prstGeom prst="rect">
            <a:avLst/>
          </a:prstGeom>
        </p:spPr>
      </p:pic>
      <p:sp>
        <p:nvSpPr>
          <p:cNvPr id="8" name="Title 7">
            <a:extLst>
              <a:ext uri="{FF2B5EF4-FFF2-40B4-BE49-F238E27FC236}">
                <a16:creationId xmlns:a16="http://schemas.microsoft.com/office/drawing/2014/main" id="{460F281C-31DD-4A32-8B6E-981088A87A54}"/>
              </a:ext>
            </a:extLst>
          </p:cNvPr>
          <p:cNvSpPr>
            <a:spLocks noGrp="1"/>
          </p:cNvSpPr>
          <p:nvPr>
            <p:ph type="title"/>
          </p:nvPr>
        </p:nvSpPr>
        <p:spPr>
          <a:xfrm>
            <a:off x="2019840" y="63046"/>
            <a:ext cx="8640000" cy="576000"/>
          </a:xfrm>
        </p:spPr>
        <p:txBody>
          <a:bodyPr/>
          <a:lstStyle/>
          <a:p>
            <a:r>
              <a:rPr lang="en-GB" dirty="0"/>
              <a:t>Measurements of the raindrop PSD</a:t>
            </a:r>
          </a:p>
        </p:txBody>
      </p:sp>
      <p:sp>
        <p:nvSpPr>
          <p:cNvPr id="101" name="TextBox 100">
            <a:extLst>
              <a:ext uri="{FF2B5EF4-FFF2-40B4-BE49-F238E27FC236}">
                <a16:creationId xmlns:a16="http://schemas.microsoft.com/office/drawing/2014/main" id="{1F7AEBFB-F8EA-43EB-B783-5C253DC075D3}"/>
              </a:ext>
            </a:extLst>
          </p:cNvPr>
          <p:cNvSpPr txBox="1"/>
          <p:nvPr/>
        </p:nvSpPr>
        <p:spPr>
          <a:xfrm>
            <a:off x="5229013" y="1213632"/>
            <a:ext cx="3914987" cy="3033138"/>
          </a:xfrm>
          <a:prstGeom prst="rect">
            <a:avLst/>
          </a:prstGeom>
          <a:noFill/>
        </p:spPr>
        <p:txBody>
          <a:bodyPr wrap="square" rtlCol="0">
            <a:spAutoFit/>
          </a:bodyPr>
          <a:lstStyle/>
          <a:p>
            <a:r>
              <a:rPr lang="en-GB" sz="1400" dirty="0"/>
              <a:t>Build up a large dataset of raindrop PSD in warm rain to test Marshall-Palmer relation and to develop a new parameterization</a:t>
            </a:r>
          </a:p>
          <a:p>
            <a:endParaRPr lang="en-GB" sz="1400" dirty="0"/>
          </a:p>
          <a:p>
            <a:r>
              <a:rPr lang="en-GB" sz="1400" dirty="0"/>
              <a:t>Parameterizations need to be valid in all relevant cloud regimes</a:t>
            </a:r>
          </a:p>
          <a:p>
            <a:pPr defTabSz="685800" fontAlgn="base">
              <a:lnSpc>
                <a:spcPct val="85000"/>
              </a:lnSpc>
              <a:spcBef>
                <a:spcPct val="0"/>
              </a:spcBef>
              <a:spcAft>
                <a:spcPct val="0"/>
              </a:spcAft>
            </a:pPr>
            <a:endParaRPr lang="en-GB" altLang="en-US" sz="1400" dirty="0">
              <a:solidFill>
                <a:srgbClr val="000000"/>
              </a:solidFill>
              <a:latin typeface="Arial" panose="020B0604020202020204" pitchFamily="34" charset="0"/>
            </a:endParaRPr>
          </a:p>
          <a:p>
            <a:pPr defTabSz="685800" fontAlgn="base">
              <a:lnSpc>
                <a:spcPct val="85000"/>
              </a:lnSpc>
              <a:spcBef>
                <a:spcPct val="0"/>
              </a:spcBef>
              <a:spcAft>
                <a:spcPct val="0"/>
              </a:spcAft>
              <a:buFontTx/>
              <a:buChar char="•"/>
            </a:pPr>
            <a:r>
              <a:rPr lang="en-GB" altLang="en-US" sz="1400" dirty="0">
                <a:solidFill>
                  <a:srgbClr val="000000"/>
                </a:solidFill>
                <a:latin typeface="Arial" panose="020B0604020202020204" pitchFamily="34" charset="0"/>
              </a:rPr>
              <a:t> Aircraft observations in Sc and trade-wind Cu (warm-rain only).  </a:t>
            </a:r>
          </a:p>
          <a:p>
            <a:pPr defTabSz="685800" fontAlgn="base">
              <a:lnSpc>
                <a:spcPct val="85000"/>
              </a:lnSpc>
              <a:spcBef>
                <a:spcPct val="0"/>
              </a:spcBef>
              <a:spcAft>
                <a:spcPct val="0"/>
              </a:spcAft>
            </a:pPr>
            <a:endParaRPr lang="en-GB" altLang="en-US" sz="1400" dirty="0">
              <a:solidFill>
                <a:srgbClr val="000000"/>
              </a:solidFill>
              <a:latin typeface="Arial" panose="020B0604020202020204" pitchFamily="34" charset="0"/>
            </a:endParaRPr>
          </a:p>
          <a:p>
            <a:pPr defTabSz="685800" fontAlgn="base">
              <a:lnSpc>
                <a:spcPct val="85000"/>
              </a:lnSpc>
              <a:spcBef>
                <a:spcPct val="0"/>
              </a:spcBef>
              <a:spcAft>
                <a:spcPct val="0"/>
              </a:spcAft>
              <a:buFontTx/>
              <a:buChar char="•"/>
            </a:pPr>
            <a:r>
              <a:rPr lang="en-GB" altLang="en-US" sz="1400" dirty="0">
                <a:solidFill>
                  <a:srgbClr val="000000"/>
                </a:solidFill>
                <a:latin typeface="Arial" panose="020B0604020202020204" pitchFamily="34" charset="0"/>
              </a:rPr>
              <a:t> Melted snow/ice from frontal/convective clouds (mostly surface observations using </a:t>
            </a:r>
            <a:r>
              <a:rPr lang="en-GB" altLang="en-US" sz="1400" dirty="0" err="1">
                <a:solidFill>
                  <a:srgbClr val="000000"/>
                </a:solidFill>
                <a:latin typeface="Arial" panose="020B0604020202020204" pitchFamily="34" charset="0"/>
              </a:rPr>
              <a:t>disdrometers</a:t>
            </a:r>
            <a:r>
              <a:rPr lang="en-GB" altLang="en-US" sz="1400" dirty="0">
                <a:solidFill>
                  <a:srgbClr val="000000"/>
                </a:solidFill>
                <a:latin typeface="Arial" panose="020B0604020202020204" pitchFamily="34" charset="0"/>
              </a:rPr>
              <a:t> but also aircraft data)</a:t>
            </a:r>
          </a:p>
          <a:p>
            <a:pPr defTabSz="685800" fontAlgn="base">
              <a:lnSpc>
                <a:spcPct val="85000"/>
              </a:lnSpc>
              <a:spcBef>
                <a:spcPct val="0"/>
              </a:spcBef>
              <a:spcAft>
                <a:spcPct val="0"/>
              </a:spcAft>
              <a:buFontTx/>
              <a:buChar char="•"/>
            </a:pPr>
            <a:endParaRPr lang="en-GB" altLang="en-US" sz="1400" dirty="0">
              <a:solidFill>
                <a:srgbClr val="000000"/>
              </a:solidFill>
              <a:latin typeface="Arial" panose="020B0604020202020204" pitchFamily="34" charset="0"/>
            </a:endParaRPr>
          </a:p>
          <a:p>
            <a:pPr defTabSz="685800" fontAlgn="base">
              <a:lnSpc>
                <a:spcPct val="85000"/>
              </a:lnSpc>
              <a:spcBef>
                <a:spcPct val="0"/>
              </a:spcBef>
              <a:spcAft>
                <a:spcPct val="0"/>
              </a:spcAft>
              <a:buFontTx/>
              <a:buChar char="•"/>
            </a:pPr>
            <a:r>
              <a:rPr lang="en-GB" altLang="en-US" sz="1400" dirty="0">
                <a:solidFill>
                  <a:srgbClr val="000000"/>
                </a:solidFill>
                <a:latin typeface="Arial" panose="020B0604020202020204" pitchFamily="34" charset="0"/>
              </a:rPr>
              <a:t> Surface lidar retrievals from stratus/Sc</a:t>
            </a:r>
          </a:p>
        </p:txBody>
      </p:sp>
    </p:spTree>
    <p:extLst>
      <p:ext uri="{BB962C8B-B14F-4D97-AF65-F5344CB8AC3E}">
        <p14:creationId xmlns:p14="http://schemas.microsoft.com/office/powerpoint/2010/main" val="21561335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370A9911-0B63-4EE6-8407-BCB42EF16393}"/>
              </a:ext>
            </a:extLst>
          </p:cNvPr>
          <p:cNvSpPr txBox="1"/>
          <p:nvPr/>
        </p:nvSpPr>
        <p:spPr>
          <a:xfrm>
            <a:off x="1996372" y="232956"/>
            <a:ext cx="7009549" cy="646331"/>
          </a:xfrm>
          <a:prstGeom prst="rect">
            <a:avLst/>
          </a:prstGeom>
          <a:noFill/>
        </p:spPr>
        <p:txBody>
          <a:bodyPr wrap="square" rtlCol="0">
            <a:spAutoFit/>
          </a:bodyPr>
          <a:lstStyle/>
          <a:p>
            <a:r>
              <a:rPr lang="en-GB" dirty="0"/>
              <a:t>Observations show that the PSD contains higher concentrations of small drops at low rain rates (rain mass)</a:t>
            </a:r>
          </a:p>
        </p:txBody>
      </p:sp>
      <p:pic>
        <p:nvPicPr>
          <p:cNvPr id="37" name="Picture 36">
            <a:extLst>
              <a:ext uri="{FF2B5EF4-FFF2-40B4-BE49-F238E27FC236}">
                <a16:creationId xmlns:a16="http://schemas.microsoft.com/office/drawing/2014/main" id="{9B35B2C5-0515-411F-BFD4-3F53E3946453}"/>
              </a:ext>
            </a:extLst>
          </p:cNvPr>
          <p:cNvPicPr>
            <a:picLocks noChangeAspect="1"/>
          </p:cNvPicPr>
          <p:nvPr/>
        </p:nvPicPr>
        <p:blipFill>
          <a:blip r:embed="rId2"/>
          <a:stretch>
            <a:fillRect/>
          </a:stretch>
        </p:blipFill>
        <p:spPr>
          <a:xfrm>
            <a:off x="105958" y="973552"/>
            <a:ext cx="5620999" cy="4023709"/>
          </a:xfrm>
          <a:prstGeom prst="rect">
            <a:avLst/>
          </a:prstGeom>
        </p:spPr>
      </p:pic>
      <p:pic>
        <p:nvPicPr>
          <p:cNvPr id="38" name="Picture 2">
            <a:extLst>
              <a:ext uri="{FF2B5EF4-FFF2-40B4-BE49-F238E27FC236}">
                <a16:creationId xmlns:a16="http://schemas.microsoft.com/office/drawing/2014/main" id="{31CE7ABD-2C44-4281-89D0-890D2928F8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6957" y="1263078"/>
            <a:ext cx="3148762" cy="3464107"/>
          </a:xfrm>
          <a:prstGeom prst="rect">
            <a:avLst/>
          </a:prstGeom>
          <a:noFill/>
          <a:extLst>
            <a:ext uri="{909E8E84-426E-40DD-AFC4-6F175D3DCCD1}">
              <a14:hiddenFill xmlns:a14="http://schemas.microsoft.com/office/drawing/2010/main">
                <a:solidFill>
                  <a:srgbClr val="FFFFFF"/>
                </a:solidFill>
              </a14:hiddenFill>
            </a:ext>
          </a:extLst>
        </p:spPr>
      </p:pic>
      <p:sp>
        <p:nvSpPr>
          <p:cNvPr id="45" name="TextBox 44">
            <a:extLst>
              <a:ext uri="{FF2B5EF4-FFF2-40B4-BE49-F238E27FC236}">
                <a16:creationId xmlns:a16="http://schemas.microsoft.com/office/drawing/2014/main" id="{EC891F17-3332-44D0-9C5D-62C0721C2482}"/>
              </a:ext>
            </a:extLst>
          </p:cNvPr>
          <p:cNvSpPr txBox="1"/>
          <p:nvPr/>
        </p:nvSpPr>
        <p:spPr>
          <a:xfrm>
            <a:off x="6490723" y="2631463"/>
            <a:ext cx="1117614" cy="707886"/>
          </a:xfrm>
          <a:prstGeom prst="rect">
            <a:avLst/>
          </a:prstGeom>
          <a:noFill/>
        </p:spPr>
        <p:txBody>
          <a:bodyPr wrap="none" rtlCol="0">
            <a:spAutoFit/>
          </a:bodyPr>
          <a:lstStyle/>
          <a:p>
            <a:r>
              <a:rPr lang="en-GB" sz="1000" dirty="0">
                <a:solidFill>
                  <a:srgbClr val="FF0000"/>
                </a:solidFill>
              </a:rPr>
              <a:t>New relation</a:t>
            </a:r>
          </a:p>
          <a:p>
            <a:endParaRPr lang="en-GB" sz="1000" dirty="0"/>
          </a:p>
          <a:p>
            <a:endParaRPr lang="en-GB" sz="1000" dirty="0"/>
          </a:p>
          <a:p>
            <a:r>
              <a:rPr lang="en-GB" sz="1000" dirty="0"/>
              <a:t>Marshall-Palmer</a:t>
            </a:r>
          </a:p>
        </p:txBody>
      </p:sp>
      <p:sp>
        <p:nvSpPr>
          <p:cNvPr id="46" name="TextBox 45">
            <a:extLst>
              <a:ext uri="{FF2B5EF4-FFF2-40B4-BE49-F238E27FC236}">
                <a16:creationId xmlns:a16="http://schemas.microsoft.com/office/drawing/2014/main" id="{21D15C84-FE46-44BB-BCE7-580B39822F2B}"/>
              </a:ext>
            </a:extLst>
          </p:cNvPr>
          <p:cNvSpPr txBox="1"/>
          <p:nvPr/>
        </p:nvSpPr>
        <p:spPr>
          <a:xfrm>
            <a:off x="6676571" y="1109189"/>
            <a:ext cx="1776448" cy="307777"/>
          </a:xfrm>
          <a:prstGeom prst="rect">
            <a:avLst/>
          </a:prstGeom>
          <a:noFill/>
        </p:spPr>
        <p:txBody>
          <a:bodyPr wrap="none" rtlCol="0">
            <a:spAutoFit/>
          </a:bodyPr>
          <a:lstStyle/>
          <a:p>
            <a:r>
              <a:rPr lang="en-GB" sz="1400" dirty="0">
                <a:solidFill>
                  <a:schemeClr val="accent2"/>
                </a:solidFill>
              </a:rPr>
              <a:t>Light rain conditions</a:t>
            </a:r>
          </a:p>
        </p:txBody>
      </p:sp>
    </p:spTree>
    <p:extLst>
      <p:ext uri="{BB962C8B-B14F-4D97-AF65-F5344CB8AC3E}">
        <p14:creationId xmlns:p14="http://schemas.microsoft.com/office/powerpoint/2010/main" val="3825367946"/>
      </p:ext>
    </p:extLst>
  </p:cSld>
  <p:clrMapOvr>
    <a:masterClrMapping/>
  </p:clrMapOvr>
</p:sld>
</file>

<file path=ppt/theme/theme1.xml><?xml version="1.0" encoding="utf-8"?>
<a:theme xmlns:a="http://schemas.openxmlformats.org/drawingml/2006/main" name="Office Theme">
  <a:themeElements>
    <a:clrScheme name="Met Office">
      <a:dk1>
        <a:srgbClr val="2A2A2A"/>
      </a:dk1>
      <a:lt1>
        <a:srgbClr val="B9DC0C"/>
      </a:lt1>
      <a:dk2>
        <a:srgbClr val="2A2A2A"/>
      </a:dk2>
      <a:lt2>
        <a:srgbClr val="FFFFFF"/>
      </a:lt2>
      <a:accent1>
        <a:srgbClr val="50B9A4"/>
      </a:accent1>
      <a:accent2>
        <a:srgbClr val="007AA9"/>
      </a:accent2>
      <a:accent3>
        <a:srgbClr val="E47452"/>
      </a:accent3>
      <a:accent4>
        <a:srgbClr val="A1A0AA"/>
      </a:accent4>
      <a:accent5>
        <a:srgbClr val="FFFFFF"/>
      </a:accent5>
      <a:accent6>
        <a:srgbClr val="FFFFFF"/>
      </a:accent6>
      <a:hlink>
        <a:srgbClr val="0673F9"/>
      </a:hlink>
      <a:folHlink>
        <a:srgbClr val="6F2735"/>
      </a:folHlink>
    </a:clrScheme>
    <a:fontScheme name="Met Office">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AO_OBRSAG_Oct2019" id="{F2A0F06C-291F-4466-A0D5-32BA9A69DE5D}" vid="{B7997568-2A6C-4C62-938B-A874E037D388}"/>
    </a:ext>
  </a:extLst>
</a:theme>
</file>

<file path=ppt/theme/theme2.xml><?xml version="1.0" encoding="utf-8"?>
<a:theme xmlns:a="http://schemas.openxmlformats.org/drawingml/2006/main" name="2_Met Office PowerPoint Template">
  <a:themeElements>
    <a:clrScheme name="Met Office">
      <a:dk1>
        <a:srgbClr val="2A2A2A"/>
      </a:dk1>
      <a:lt1>
        <a:srgbClr val="B9DC0C"/>
      </a:lt1>
      <a:dk2>
        <a:srgbClr val="2A2A2A"/>
      </a:dk2>
      <a:lt2>
        <a:srgbClr val="FFFFFF"/>
      </a:lt2>
      <a:accent1>
        <a:srgbClr val="50B9A4"/>
      </a:accent1>
      <a:accent2>
        <a:srgbClr val="007AA9"/>
      </a:accent2>
      <a:accent3>
        <a:srgbClr val="E47452"/>
      </a:accent3>
      <a:accent4>
        <a:srgbClr val="A1A0AA"/>
      </a:accent4>
      <a:accent5>
        <a:srgbClr val="FFFFFF"/>
      </a:accent5>
      <a:accent6>
        <a:srgbClr val="FFFFFF"/>
      </a:accent6>
      <a:hlink>
        <a:srgbClr val="0673F9"/>
      </a:hlink>
      <a:folHlink>
        <a:srgbClr val="6F2735"/>
      </a:folHlink>
    </a:clrScheme>
    <a:fontScheme name="Met Office">
      <a:majorFont>
        <a:latin typeface="Arial"/>
        <a:ea typeface="Helvetica Light"/>
        <a:cs typeface="Helvetica Light"/>
      </a:majorFont>
      <a:minorFont>
        <a:latin typeface="Arial"/>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50000"/>
              </a:srgbClr>
            </a:outerShdw>
          </a:effectLst>
        </a:effectStyle>
        <a:effectStyle>
          <a:effectLst>
            <a:outerShdw blurRad="63500" dist="127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2">
          <a:schemeClr val="accent6"/>
        </a:lnRef>
        <a:fillRef idx="1">
          <a:schemeClr val="lt1"/>
        </a:fillRef>
        <a:effectRef idx="0">
          <a:schemeClr val="accent6"/>
        </a:effectRef>
        <a:fontRef idx="minor">
          <a:schemeClr val="dk1"/>
        </a:fontRef>
      </a:style>
    </a:spDef>
    <a:lnDef>
      <a:spPr/>
      <a:bodyPr/>
      <a:lstStyle/>
      <a:style>
        <a:lnRef idx="1">
          <a:schemeClr val="dk1"/>
        </a:lnRef>
        <a:fillRef idx="0">
          <a:schemeClr val="dk1"/>
        </a:fillRef>
        <a:effectRef idx="0">
          <a:schemeClr val="dk1"/>
        </a:effectRef>
        <a:fontRef idx="minor">
          <a:schemeClr val="tx1"/>
        </a:fontRef>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dirty="0" smtClean="0">
            <a:ln>
              <a:noFill/>
            </a:ln>
            <a:solidFill>
              <a:schemeClr val="tx1"/>
            </a:solidFill>
            <a:effectLst/>
            <a:uFillTx/>
            <a:latin typeface="+mn-lt"/>
            <a:ea typeface="+mn-ea"/>
            <a:cs typeface="+mn-cs"/>
            <a:sym typeface="Helvetica Light"/>
          </a:defRPr>
        </a:def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Presentation2" id="{3686B8A7-2420-4936-BD49-A1DDADD3263A}" vid="{10DDDDFA-9F36-4D18-8046-A8B18DFE850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6827</TotalTime>
  <Words>1037</Words>
  <Application>Microsoft Office PowerPoint</Application>
  <PresentationFormat>On-screen Show (16:9)</PresentationFormat>
  <Paragraphs>152</Paragraphs>
  <Slides>13</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13</vt:i4>
      </vt:variant>
    </vt:vector>
  </HeadingPairs>
  <TitlesOfParts>
    <vt:vector size="19" baseType="lpstr">
      <vt:lpstr>Arial</vt:lpstr>
      <vt:lpstr>Calibri</vt:lpstr>
      <vt:lpstr>Cambria Math</vt:lpstr>
      <vt:lpstr>Symbol</vt:lpstr>
      <vt:lpstr>Office Theme</vt:lpstr>
      <vt:lpstr>2_Met Office PowerPoint Template</vt:lpstr>
      <vt:lpstr>Airborne measurements applied to the testing and evaluation of clouds in atmospheric models</vt:lpstr>
      <vt:lpstr>Observations of clouds for model evaluation and development</vt:lpstr>
      <vt:lpstr>Microphysics: What do models need from in-situ aircraft data?</vt:lpstr>
      <vt:lpstr>Example: A warm rain bias </vt:lpstr>
      <vt:lpstr>The model raindrop Particle Size Distribution (PSD)</vt:lpstr>
      <vt:lpstr>How do we measure the size of raindrops on an aircraft?</vt:lpstr>
      <vt:lpstr>PowerPoint Presentation</vt:lpstr>
      <vt:lpstr>Measurements of the raindrop PSD</vt:lpstr>
      <vt:lpstr>PowerPoint Presentation</vt:lpstr>
      <vt:lpstr>PowerPoint Presentation</vt:lpstr>
      <vt:lpstr>PowerPoint Presentation</vt:lpstr>
      <vt:lpstr>PowerPoint Presentation</vt:lpstr>
      <vt:lpstr>Summary and thoughts</vt:lpstr>
    </vt:vector>
  </TitlesOfParts>
  <Company>Met Office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Tones, Ellie</dc:creator>
  <cp:lastModifiedBy>Abel, Steven</cp:lastModifiedBy>
  <cp:revision>400</cp:revision>
  <dcterms:created xsi:type="dcterms:W3CDTF">2018-01-03T10:05:56Z</dcterms:created>
  <dcterms:modified xsi:type="dcterms:W3CDTF">2022-01-13T12:20:48Z</dcterms:modified>
</cp:coreProperties>
</file>